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  <p:sldMasterId id="2147483656" r:id="rId5"/>
    <p:sldMasterId id="2147483657" r:id="rId6"/>
  </p:sldMasterIdLst>
  <p:notesMasterIdLst>
    <p:notesMasterId r:id="rId32"/>
  </p:notesMasterIdLst>
  <p:handoutMasterIdLst>
    <p:handoutMasterId r:id="rId33"/>
  </p:handoutMasterIdLst>
  <p:sldIdLst>
    <p:sldId id="265" r:id="rId7"/>
    <p:sldId id="267" r:id="rId8"/>
    <p:sldId id="270" r:id="rId9"/>
    <p:sldId id="271" r:id="rId10"/>
    <p:sldId id="272" r:id="rId11"/>
    <p:sldId id="273" r:id="rId12"/>
    <p:sldId id="274" r:id="rId13"/>
    <p:sldId id="278" r:id="rId14"/>
    <p:sldId id="279" r:id="rId15"/>
    <p:sldId id="280" r:id="rId16"/>
    <p:sldId id="283" r:id="rId17"/>
    <p:sldId id="287" r:id="rId18"/>
    <p:sldId id="289" r:id="rId19"/>
    <p:sldId id="290" r:id="rId20"/>
    <p:sldId id="291" r:id="rId21"/>
    <p:sldId id="298" r:id="rId22"/>
    <p:sldId id="299" r:id="rId23"/>
    <p:sldId id="300" r:id="rId24"/>
    <p:sldId id="301" r:id="rId25"/>
    <p:sldId id="384" r:id="rId26"/>
    <p:sldId id="303" r:id="rId27"/>
    <p:sldId id="307" r:id="rId28"/>
    <p:sldId id="309" r:id="rId29"/>
    <p:sldId id="382" r:id="rId30"/>
    <p:sldId id="26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2055" userDrawn="1">
          <p15:clr>
            <a:srgbClr val="A4A3A4"/>
          </p15:clr>
        </p15:guide>
        <p15:guide id="3" pos="559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6754BF-3F5C-A3F8-BF5A-D60AFEB5AAA3}" name="Tamara Burns" initials="TB" userId="S::tburns@recyclebc.ca::5e278b56-e777-4dd1-b74f-355fc54d95ec" providerId="AD"/>
  <p188:author id="{4B7FBEC4-4EEF-632F-F6BE-04C3DCE30AC2}" name="Sam Baker" initials="SB" userId="S::SBaker@recyclebc.ca::052c59f8-a70e-472c-85b1-792f82cbf5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DAA"/>
    <a:srgbClr val="85C559"/>
    <a:srgbClr val="93999E"/>
    <a:srgbClr val="21C559"/>
    <a:srgbClr val="007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83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714" y="114"/>
      </p:cViewPr>
      <p:guideLst>
        <p:guide orient="horz" pos="3456"/>
        <p:guide pos="2055"/>
        <p:guide pos="55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8/10/relationships/authors" Target="authors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an Best" userId="6dcc8d89-163e-4d54-813a-b410295e2488" providerId="ADAL" clId="{546E8CDF-41DD-46BB-8474-D1316F110DEE}"/>
    <pc:docChg chg="custSel delSld modSld sldOrd">
      <pc:chgData name="Jordan Best" userId="6dcc8d89-163e-4d54-813a-b410295e2488" providerId="ADAL" clId="{546E8CDF-41DD-46BB-8474-D1316F110DEE}" dt="2022-11-17T00:31:14.942" v="243"/>
      <pc:docMkLst>
        <pc:docMk/>
      </pc:docMkLst>
      <pc:sldChg chg="modSp mod">
        <pc:chgData name="Jordan Best" userId="6dcc8d89-163e-4d54-813a-b410295e2488" providerId="ADAL" clId="{546E8CDF-41DD-46BB-8474-D1316F110DEE}" dt="2022-11-17T00:27:13.852" v="50" actId="20577"/>
        <pc:sldMkLst>
          <pc:docMk/>
          <pc:sldMk cId="3961730987" sldId="265"/>
        </pc:sldMkLst>
        <pc:spChg chg="mod">
          <ac:chgData name="Jordan Best" userId="6dcc8d89-163e-4d54-813a-b410295e2488" providerId="ADAL" clId="{546E8CDF-41DD-46BB-8474-D1316F110DEE}" dt="2022-11-17T00:27:09.705" v="49" actId="20577"/>
          <ac:spMkLst>
            <pc:docMk/>
            <pc:sldMk cId="3961730987" sldId="265"/>
            <ac:spMk id="2" creationId="{00000000-0000-0000-0000-000000000000}"/>
          </ac:spMkLst>
        </pc:spChg>
        <pc:spChg chg="mod">
          <ac:chgData name="Jordan Best" userId="6dcc8d89-163e-4d54-813a-b410295e2488" providerId="ADAL" clId="{546E8CDF-41DD-46BB-8474-D1316F110DEE}" dt="2022-11-17T00:27:13.852" v="50" actId="20577"/>
          <ac:spMkLst>
            <pc:docMk/>
            <pc:sldMk cId="3961730987" sldId="265"/>
            <ac:spMk id="4" creationId="{00000000-0000-0000-0000-000000000000}"/>
          </ac:spMkLst>
        </pc:spChg>
      </pc:sldChg>
      <pc:sldChg chg="del">
        <pc:chgData name="Jordan Best" userId="6dcc8d89-163e-4d54-813a-b410295e2488" providerId="ADAL" clId="{546E8CDF-41DD-46BB-8474-D1316F110DEE}" dt="2022-11-17T00:29:31.963" v="195" actId="47"/>
        <pc:sldMkLst>
          <pc:docMk/>
          <pc:sldMk cId="1174980775" sldId="269"/>
        </pc:sldMkLst>
      </pc:sldChg>
      <pc:sldChg chg="modSp mod">
        <pc:chgData name="Jordan Best" userId="6dcc8d89-163e-4d54-813a-b410295e2488" providerId="ADAL" clId="{546E8CDF-41DD-46BB-8474-D1316F110DEE}" dt="2022-11-17T00:30:14.629" v="223" actId="6549"/>
        <pc:sldMkLst>
          <pc:docMk/>
          <pc:sldMk cId="1483120972" sldId="272"/>
        </pc:sldMkLst>
        <pc:spChg chg="mod">
          <ac:chgData name="Jordan Best" userId="6dcc8d89-163e-4d54-813a-b410295e2488" providerId="ADAL" clId="{546E8CDF-41DD-46BB-8474-D1316F110DEE}" dt="2022-11-17T00:30:14.629" v="223" actId="6549"/>
          <ac:spMkLst>
            <pc:docMk/>
            <pc:sldMk cId="1483120972" sldId="272"/>
            <ac:spMk id="3" creationId="{00000000-0000-0000-0000-000000000000}"/>
          </ac:spMkLst>
        </pc:spChg>
      </pc:sldChg>
      <pc:sldChg chg="modSp mod">
        <pc:chgData name="Jordan Best" userId="6dcc8d89-163e-4d54-813a-b410295e2488" providerId="ADAL" clId="{546E8CDF-41DD-46BB-8474-D1316F110DEE}" dt="2022-11-17T00:30:05.882" v="222" actId="20577"/>
        <pc:sldMkLst>
          <pc:docMk/>
          <pc:sldMk cId="2165632782" sldId="274"/>
        </pc:sldMkLst>
        <pc:spChg chg="mod">
          <ac:chgData name="Jordan Best" userId="6dcc8d89-163e-4d54-813a-b410295e2488" providerId="ADAL" clId="{546E8CDF-41DD-46BB-8474-D1316F110DEE}" dt="2022-11-17T00:30:05.882" v="222" actId="20577"/>
          <ac:spMkLst>
            <pc:docMk/>
            <pc:sldMk cId="2165632782" sldId="274"/>
            <ac:spMk id="3" creationId="{00000000-0000-0000-0000-000000000000}"/>
          </ac:spMkLst>
        </pc:spChg>
      </pc:sldChg>
      <pc:sldChg chg="del">
        <pc:chgData name="Jordan Best" userId="6dcc8d89-163e-4d54-813a-b410295e2488" providerId="ADAL" clId="{546E8CDF-41DD-46BB-8474-D1316F110DEE}" dt="2022-11-17T00:28:39.741" v="190" actId="47"/>
        <pc:sldMkLst>
          <pc:docMk/>
          <pc:sldMk cId="1166916703" sldId="276"/>
        </pc:sldMkLst>
      </pc:sldChg>
      <pc:sldChg chg="del">
        <pc:chgData name="Jordan Best" userId="6dcc8d89-163e-4d54-813a-b410295e2488" providerId="ADAL" clId="{546E8CDF-41DD-46BB-8474-D1316F110DEE}" dt="2022-11-17T00:28:40.474" v="191" actId="47"/>
        <pc:sldMkLst>
          <pc:docMk/>
          <pc:sldMk cId="1514553953" sldId="277"/>
        </pc:sldMkLst>
      </pc:sldChg>
      <pc:sldChg chg="del">
        <pc:chgData name="Jordan Best" userId="6dcc8d89-163e-4d54-813a-b410295e2488" providerId="ADAL" clId="{546E8CDF-41DD-46BB-8474-D1316F110DEE}" dt="2022-11-17T00:28:54.629" v="192" actId="47"/>
        <pc:sldMkLst>
          <pc:docMk/>
          <pc:sldMk cId="4213915746" sldId="285"/>
        </pc:sldMkLst>
      </pc:sldChg>
      <pc:sldChg chg="del">
        <pc:chgData name="Jordan Best" userId="6dcc8d89-163e-4d54-813a-b410295e2488" providerId="ADAL" clId="{546E8CDF-41DD-46BB-8474-D1316F110DEE}" dt="2022-11-17T00:29:08.534" v="193" actId="47"/>
        <pc:sldMkLst>
          <pc:docMk/>
          <pc:sldMk cId="1603533100" sldId="286"/>
        </pc:sldMkLst>
      </pc:sldChg>
      <pc:sldChg chg="del">
        <pc:chgData name="Jordan Best" userId="6dcc8d89-163e-4d54-813a-b410295e2488" providerId="ADAL" clId="{546E8CDF-41DD-46BB-8474-D1316F110DEE}" dt="2022-11-17T00:29:09.602" v="194" actId="47"/>
        <pc:sldMkLst>
          <pc:docMk/>
          <pc:sldMk cId="1282176011" sldId="288"/>
        </pc:sldMkLst>
      </pc:sldChg>
      <pc:sldChg chg="del">
        <pc:chgData name="Jordan Best" userId="6dcc8d89-163e-4d54-813a-b410295e2488" providerId="ADAL" clId="{546E8CDF-41DD-46BB-8474-D1316F110DEE}" dt="2022-11-17T00:29:33.554" v="196" actId="47"/>
        <pc:sldMkLst>
          <pc:docMk/>
          <pc:sldMk cId="2024180848" sldId="293"/>
        </pc:sldMkLst>
      </pc:sldChg>
      <pc:sldChg chg="del">
        <pc:chgData name="Jordan Best" userId="6dcc8d89-163e-4d54-813a-b410295e2488" providerId="ADAL" clId="{546E8CDF-41DD-46BB-8474-D1316F110DEE}" dt="2022-11-17T00:29:34.259" v="197" actId="47"/>
        <pc:sldMkLst>
          <pc:docMk/>
          <pc:sldMk cId="1634611629" sldId="294"/>
        </pc:sldMkLst>
      </pc:sldChg>
      <pc:sldChg chg="del">
        <pc:chgData name="Jordan Best" userId="6dcc8d89-163e-4d54-813a-b410295e2488" providerId="ADAL" clId="{546E8CDF-41DD-46BB-8474-D1316F110DEE}" dt="2022-11-17T00:29:36.373" v="199" actId="47"/>
        <pc:sldMkLst>
          <pc:docMk/>
          <pc:sldMk cId="945164898" sldId="295"/>
        </pc:sldMkLst>
      </pc:sldChg>
      <pc:sldChg chg="del">
        <pc:chgData name="Jordan Best" userId="6dcc8d89-163e-4d54-813a-b410295e2488" providerId="ADAL" clId="{546E8CDF-41DD-46BB-8474-D1316F110DEE}" dt="2022-11-17T00:29:35.833" v="198" actId="47"/>
        <pc:sldMkLst>
          <pc:docMk/>
          <pc:sldMk cId="3796615452" sldId="296"/>
        </pc:sldMkLst>
      </pc:sldChg>
      <pc:sldChg chg="del">
        <pc:chgData name="Jordan Best" userId="6dcc8d89-163e-4d54-813a-b410295e2488" providerId="ADAL" clId="{546E8CDF-41DD-46BB-8474-D1316F110DEE}" dt="2022-11-17T00:29:37.567" v="200" actId="47"/>
        <pc:sldMkLst>
          <pc:docMk/>
          <pc:sldMk cId="111064386" sldId="297"/>
        </pc:sldMkLst>
      </pc:sldChg>
      <pc:sldChg chg="del">
        <pc:chgData name="Jordan Best" userId="6dcc8d89-163e-4d54-813a-b410295e2488" providerId="ADAL" clId="{546E8CDF-41DD-46BB-8474-D1316F110DEE}" dt="2022-11-17T00:30:52.024" v="225" actId="47"/>
        <pc:sldMkLst>
          <pc:docMk/>
          <pc:sldMk cId="3356163140" sldId="304"/>
        </pc:sldMkLst>
      </pc:sldChg>
      <pc:sldChg chg="del">
        <pc:chgData name="Jordan Best" userId="6dcc8d89-163e-4d54-813a-b410295e2488" providerId="ADAL" clId="{546E8CDF-41DD-46BB-8474-D1316F110DEE}" dt="2022-11-17T00:30:52.957" v="226" actId="47"/>
        <pc:sldMkLst>
          <pc:docMk/>
          <pc:sldMk cId="1324022947" sldId="305"/>
        </pc:sldMkLst>
      </pc:sldChg>
      <pc:sldChg chg="del">
        <pc:chgData name="Jordan Best" userId="6dcc8d89-163e-4d54-813a-b410295e2488" providerId="ADAL" clId="{546E8CDF-41DD-46BB-8474-D1316F110DEE}" dt="2022-11-17T00:30:57.348" v="227" actId="47"/>
        <pc:sldMkLst>
          <pc:docMk/>
          <pc:sldMk cId="373012710" sldId="306"/>
        </pc:sldMkLst>
      </pc:sldChg>
      <pc:sldChg chg="del">
        <pc:chgData name="Jordan Best" userId="6dcc8d89-163e-4d54-813a-b410295e2488" providerId="ADAL" clId="{546E8CDF-41DD-46BB-8474-D1316F110DEE}" dt="2022-11-17T00:31:12.233" v="241" actId="47"/>
        <pc:sldMkLst>
          <pc:docMk/>
          <pc:sldMk cId="1271623202" sldId="308"/>
        </pc:sldMkLst>
      </pc:sldChg>
      <pc:sldChg chg="ord">
        <pc:chgData name="Jordan Best" userId="6dcc8d89-163e-4d54-813a-b410295e2488" providerId="ADAL" clId="{546E8CDF-41DD-46BB-8474-D1316F110DEE}" dt="2022-11-17T00:31:14.942" v="243"/>
        <pc:sldMkLst>
          <pc:docMk/>
          <pc:sldMk cId="1749632963" sldId="309"/>
        </pc:sldMkLst>
      </pc:sldChg>
      <pc:sldChg chg="del">
        <pc:chgData name="Jordan Best" userId="6dcc8d89-163e-4d54-813a-b410295e2488" providerId="ADAL" clId="{546E8CDF-41DD-46BB-8474-D1316F110DEE}" dt="2022-11-17T00:27:17.059" v="51" actId="47"/>
        <pc:sldMkLst>
          <pc:docMk/>
          <pc:sldMk cId="967876190" sldId="361"/>
        </pc:sldMkLst>
      </pc:sldChg>
      <pc:sldChg chg="del">
        <pc:chgData name="Jordan Best" userId="6dcc8d89-163e-4d54-813a-b410295e2488" providerId="ADAL" clId="{546E8CDF-41DD-46BB-8474-D1316F110DEE}" dt="2022-11-17T00:28:36.265" v="189" actId="47"/>
        <pc:sldMkLst>
          <pc:docMk/>
          <pc:sldMk cId="1874444087" sldId="376"/>
        </pc:sldMkLst>
      </pc:sldChg>
      <pc:sldChg chg="del">
        <pc:chgData name="Jordan Best" userId="6dcc8d89-163e-4d54-813a-b410295e2488" providerId="ADAL" clId="{546E8CDF-41DD-46BB-8474-D1316F110DEE}" dt="2022-11-17T00:30:45.207" v="224" actId="47"/>
        <pc:sldMkLst>
          <pc:docMk/>
          <pc:sldMk cId="3019840339" sldId="377"/>
        </pc:sldMkLst>
      </pc:sldChg>
      <pc:sldChg chg="modSp mod">
        <pc:chgData name="Jordan Best" userId="6dcc8d89-163e-4d54-813a-b410295e2488" providerId="ADAL" clId="{546E8CDF-41DD-46BB-8474-D1316F110DEE}" dt="2022-11-17T00:31:07.680" v="239" actId="20577"/>
        <pc:sldMkLst>
          <pc:docMk/>
          <pc:sldMk cId="2660745373" sldId="382"/>
        </pc:sldMkLst>
        <pc:spChg chg="mod">
          <ac:chgData name="Jordan Best" userId="6dcc8d89-163e-4d54-813a-b410295e2488" providerId="ADAL" clId="{546E8CDF-41DD-46BB-8474-D1316F110DEE}" dt="2022-11-17T00:31:07.680" v="239" actId="20577"/>
          <ac:spMkLst>
            <pc:docMk/>
            <pc:sldMk cId="2660745373" sldId="382"/>
            <ac:spMk id="6" creationId="{00000000-0000-0000-0000-000000000000}"/>
          </ac:spMkLst>
        </pc:spChg>
      </pc:sldChg>
      <pc:sldChg chg="del">
        <pc:chgData name="Jordan Best" userId="6dcc8d89-163e-4d54-813a-b410295e2488" providerId="ADAL" clId="{546E8CDF-41DD-46BB-8474-D1316F110DEE}" dt="2022-11-17T00:31:11.432" v="240" actId="47"/>
        <pc:sldMkLst>
          <pc:docMk/>
          <pc:sldMk cId="2284700629" sldId="38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94515-F889-874D-917D-623A068C8CC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52851-8950-EC4E-9BF1-D58D9166A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30D87-D682-A04C-AC57-FD59B332F260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8BA13-6C4F-FF44-BA21-7721048C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750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1441" y="567055"/>
            <a:ext cx="9495367" cy="712316"/>
          </a:xfrm>
          <a:prstGeom prst="rect">
            <a:avLst/>
          </a:prstGeom>
        </p:spPr>
        <p:txBody>
          <a:bodyPr/>
          <a:lstStyle>
            <a:lvl1pPr algn="l">
              <a:defRPr sz="5000" b="1" cap="all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439" y="1281266"/>
            <a:ext cx="7571740" cy="4991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rgbClr val="85C5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1438" y="1780449"/>
            <a:ext cx="5855580" cy="5511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 cap="all">
                <a:solidFill>
                  <a:srgbClr val="85C559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92431" y="6099485"/>
            <a:ext cx="7299569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RECYCLEBC_LOGOV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63" y="3485116"/>
            <a:ext cx="3884625" cy="26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1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861029" y="2818823"/>
            <a:ext cx="5891953" cy="712316"/>
          </a:xfrm>
          <a:prstGeom prst="rect">
            <a:avLst/>
          </a:prstGeom>
        </p:spPr>
        <p:txBody>
          <a:bodyPr/>
          <a:lstStyle>
            <a:lvl1pPr algn="l">
              <a:defRPr sz="5000" b="1" cap="all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1028" y="3536780"/>
            <a:ext cx="5891953" cy="4991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rgbClr val="85C5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A2F1-CB97-804E-A52A-239E4BF2CBE9}" type="datetime4">
              <a:rPr lang="en-CA" smtClean="0"/>
              <a:t>November 16, 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2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435" y="618808"/>
            <a:ext cx="9788677" cy="762952"/>
          </a:xfrm>
          <a:prstGeom prst="rect">
            <a:avLst/>
          </a:prstGeom>
        </p:spPr>
        <p:txBody>
          <a:bodyPr/>
          <a:lstStyle>
            <a:lvl1pPr algn="l">
              <a:defRPr sz="4000" b="1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BODY SLIDE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7460" y="1522081"/>
            <a:ext cx="9788677" cy="62672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85C559"/>
              </a:buClr>
              <a:buSzPct val="61000"/>
              <a:buFont typeface="Wingdings" charset="2"/>
              <a:buChar char=""/>
              <a:defRPr sz="2000"/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6995C5C-EBDC-3946-95CA-6A26758647B9}" type="datetime4">
              <a:rPr lang="en-CA" smtClean="0"/>
              <a:t>November 16,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77460" y="2179925"/>
            <a:ext cx="9740053" cy="1904401"/>
          </a:xfrm>
          <a:prstGeom prst="rect">
            <a:avLst/>
          </a:prstGeom>
        </p:spPr>
        <p:txBody>
          <a:bodyPr vert="horz"/>
          <a:lstStyle>
            <a:lvl1pPr marL="285750" indent="-285750">
              <a:buClr>
                <a:srgbClr val="0071B6"/>
              </a:buClr>
              <a:buSzPct val="134000"/>
              <a:buFont typeface="Arial"/>
              <a:buChar char="•"/>
              <a:defRPr sz="1800" baseline="0"/>
            </a:lvl1pPr>
            <a:lvl2pPr marL="742950" indent="-285750">
              <a:buClrTx/>
              <a:buSzPct val="85000"/>
              <a:buFont typeface="Courier New"/>
              <a:buChar char="o"/>
              <a:defRPr sz="1400" baseline="0"/>
            </a:lvl2pPr>
          </a:lstStyle>
          <a:p>
            <a:pPr lvl="0"/>
            <a:r>
              <a:rPr lang="en-US" dirty="0"/>
              <a:t>First Bullet Level</a:t>
            </a:r>
          </a:p>
          <a:p>
            <a:pPr lvl="1"/>
            <a:r>
              <a:rPr lang="en-US" dirty="0"/>
              <a:t>Second Bullet Level</a:t>
            </a:r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252658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10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D932-1136-414E-9890-90C94A9D567D}" type="datetime4">
              <a:rPr lang="en-CA" smtClean="0"/>
              <a:t>November 16,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4582543" y="3844636"/>
            <a:ext cx="302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Making a difference together.</a:t>
            </a:r>
          </a:p>
        </p:txBody>
      </p:sp>
      <p:pic>
        <p:nvPicPr>
          <p:cNvPr id="18" name="Picture 17" descr="RECYCLEBC_LOGOV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04" y="1657443"/>
            <a:ext cx="2851792" cy="1920206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3928329" y="4890668"/>
            <a:ext cx="4335342" cy="351643"/>
            <a:chOff x="2265137" y="5157944"/>
            <a:chExt cx="4335342" cy="351643"/>
          </a:xfrm>
        </p:grpSpPr>
        <p:sp>
          <p:nvSpPr>
            <p:cNvPr id="20" name="TextBox 19"/>
            <p:cNvSpPr txBox="1"/>
            <p:nvPr userDrawn="1"/>
          </p:nvSpPr>
          <p:spPr>
            <a:xfrm>
              <a:off x="2560550" y="5201810"/>
              <a:ext cx="1544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RecycleBC.ca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4033746" y="5198122"/>
              <a:ext cx="13682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@</a:t>
              </a:r>
              <a:r>
                <a:rPr lang="en-US" sz="1400" dirty="0" err="1"/>
                <a:t>RecycleBC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 userDrawn="1"/>
          </p:nvSpPr>
          <p:spPr>
            <a:xfrm>
              <a:off x="5513630" y="5197222"/>
              <a:ext cx="1086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@</a:t>
              </a:r>
              <a:r>
                <a:rPr lang="en-US" sz="1400" dirty="0" err="1"/>
                <a:t>RecycleBC</a:t>
              </a:r>
              <a:endParaRPr lang="en-US" sz="1400" dirty="0"/>
            </a:p>
          </p:txBody>
        </p:sp>
        <p:pic>
          <p:nvPicPr>
            <p:cNvPr id="24" name="Picture 23" descr="TWITTER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013" y="5157944"/>
              <a:ext cx="348558" cy="351643"/>
            </a:xfrm>
            <a:prstGeom prst="rect">
              <a:avLst/>
            </a:prstGeom>
          </p:spPr>
        </p:pic>
        <p:pic>
          <p:nvPicPr>
            <p:cNvPr id="25" name="Picture 24" descr="websiteicon.jp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137" y="5157944"/>
              <a:ext cx="348558" cy="351643"/>
            </a:xfrm>
            <a:prstGeom prst="rect">
              <a:avLst/>
            </a:prstGeom>
          </p:spPr>
        </p:pic>
        <p:pic>
          <p:nvPicPr>
            <p:cNvPr id="26" name="Picture 25" descr="facebook.jp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787" y="5157944"/>
              <a:ext cx="348558" cy="351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21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" y="5892800"/>
            <a:ext cx="12189884" cy="96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457307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25886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8E62FA2B-1913-9A4C-A9EB-C28A762E030F}" type="datetime4">
              <a:rPr lang="en-CA" smtClean="0"/>
              <a:t>November 16, 2022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123135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4552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Tx/>
        <a:buBlip>
          <a:blip r:embed="rId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0" y="6099485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570028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37158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534D443A-9B5F-9A49-BC83-8F71C2A5E56B}" type="datetime4">
              <a:rPr lang="en-CA" smtClean="0"/>
              <a:t>November 16, 2022</a:t>
            </a:fld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235856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9" name="Picture 8" descr="RECYCLEBC_LOGOH_RG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28" y="6313494"/>
            <a:ext cx="1864005" cy="3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5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 typeface="Courier New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6099485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1"/>
          <p:cNvSpPr txBox="1">
            <a:spLocks/>
          </p:cNvSpPr>
          <p:nvPr userDrawn="1"/>
        </p:nvSpPr>
        <p:spPr>
          <a:xfrm>
            <a:off x="9701961" y="6225466"/>
            <a:ext cx="2055705" cy="523399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 baseline="0">
                <a:solidFill>
                  <a:srgbClr val="93999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rgbClr val="93999E"/>
                </a:solidFill>
              </a:rPr>
              <a:t>230-171 Esplanade West</a:t>
            </a:r>
          </a:p>
          <a:p>
            <a:pPr algn="r"/>
            <a:r>
              <a:rPr lang="en-US" sz="800" dirty="0">
                <a:solidFill>
                  <a:srgbClr val="93999E"/>
                </a:solidFill>
              </a:rPr>
              <a:t>North Vancouver, BC</a:t>
            </a:r>
            <a:r>
              <a:rPr lang="en-US" sz="800" baseline="0" dirty="0">
                <a:solidFill>
                  <a:srgbClr val="93999E"/>
                </a:solidFill>
              </a:rPr>
              <a:t> </a:t>
            </a:r>
            <a:r>
              <a:rPr lang="en-US" sz="800" dirty="0">
                <a:solidFill>
                  <a:srgbClr val="93999E"/>
                </a:solidFill>
              </a:rPr>
              <a:t> V7M 3J9</a:t>
            </a:r>
          </a:p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dirty="0">
                <a:solidFill>
                  <a:srgbClr val="93999E"/>
                </a:solidFill>
              </a:rPr>
              <a:t> 778-588-9504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570028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37158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6AF65015-3B03-164C-8855-A9C1903B546C}" type="datetime4">
              <a:rPr lang="en-CA" smtClean="0"/>
              <a:t>November 16, 2022</a:t>
            </a:fld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235856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1748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1B6"/>
        </a:buClr>
        <a:buFontTx/>
        <a:buBlip>
          <a:blip r:embed="rId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273" y="568950"/>
            <a:ext cx="9928751" cy="712316"/>
          </a:xfrm>
        </p:spPr>
        <p:txBody>
          <a:bodyPr/>
          <a:lstStyle/>
          <a:p>
            <a:r>
              <a:rPr lang="en-US" sz="4000" dirty="0" err="1"/>
              <a:t>Bc</a:t>
            </a:r>
            <a:r>
              <a:rPr lang="en-US" sz="4000" dirty="0"/>
              <a:t> bottle &amp; recycling depot association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Draft Program Plan Consultation</a:t>
            </a:r>
            <a:endParaRPr lang="en-US" dirty="0">
              <a:solidFill>
                <a:srgbClr val="85C559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85C559"/>
                </a:solidFill>
              </a:rPr>
              <a:t>November 17, 2022</a:t>
            </a:r>
          </a:p>
        </p:txBody>
      </p:sp>
    </p:spTree>
    <p:extLst>
      <p:ext uri="{BB962C8B-B14F-4D97-AF65-F5344CB8AC3E}">
        <p14:creationId xmlns:p14="http://schemas.microsoft.com/office/powerpoint/2010/main" val="3961730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ICS ELIGIBILITY: MUNICIPALITIES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8998234" cy="4169418"/>
          </a:xfrm>
        </p:spPr>
        <p:txBody>
          <a:bodyPr vert="horz" lIns="91440" tIns="45720" rIns="91440" bIns="45720" anchor="t"/>
          <a:lstStyle/>
          <a:p>
            <a:r>
              <a:rPr lang="en-US" b="1" dirty="0"/>
              <a:t>Municipalities with &gt;50,000 population:</a:t>
            </a:r>
          </a:p>
          <a:p>
            <a:pPr lvl="1"/>
            <a:r>
              <a:rPr lang="en-US" sz="1800" dirty="0"/>
              <a:t>Local organization able and willing to meet all requirements</a:t>
            </a:r>
            <a:endParaRPr lang="en-US" sz="1800" dirty="0">
              <a:cs typeface="Calibri"/>
            </a:endParaRPr>
          </a:p>
          <a:p>
            <a:pPr lvl="1"/>
            <a:endParaRPr lang="en-US" sz="1800" dirty="0"/>
          </a:p>
          <a:p>
            <a:r>
              <a:rPr lang="en-US" b="1" dirty="0"/>
              <a:t>Municipalities with &gt; 10,000 population:</a:t>
            </a:r>
          </a:p>
          <a:p>
            <a:pPr lvl="1"/>
            <a:r>
              <a:rPr lang="en-US" sz="1800" dirty="0"/>
              <a:t>Local organization able </a:t>
            </a:r>
            <a:r>
              <a:rPr lang="en-US" sz="1800" dirty="0">
                <a:ea typeface="+mn-lt"/>
                <a:cs typeface="+mn-lt"/>
              </a:rPr>
              <a:t>and </a:t>
            </a:r>
            <a:r>
              <a:rPr lang="en-US" sz="1800" dirty="0"/>
              <a:t>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10,000 and maximum population of 49,999 residents</a:t>
            </a:r>
          </a:p>
          <a:p>
            <a:pPr lvl="1"/>
            <a:r>
              <a:rPr lang="en-US" sz="1800" dirty="0"/>
              <a:t>More than 5 km from Recycle BC depot in a larger municipality</a:t>
            </a:r>
          </a:p>
          <a:p>
            <a:pPr lvl="1"/>
            <a:endParaRPr lang="en-US" sz="1800" dirty="0"/>
          </a:p>
          <a:p>
            <a:r>
              <a:rPr lang="en-US" b="1" dirty="0"/>
              <a:t>Municipalities with &gt;2,000 population:</a:t>
            </a:r>
          </a:p>
          <a:p>
            <a:pPr lvl="1"/>
            <a:r>
              <a:rPr lang="en-US" sz="1800" dirty="0"/>
              <a:t>Local organization able </a:t>
            </a:r>
            <a:r>
              <a:rPr lang="en-US" sz="1800" dirty="0">
                <a:ea typeface="+mn-lt"/>
                <a:cs typeface="+mn-lt"/>
              </a:rPr>
              <a:t>and </a:t>
            </a:r>
            <a:r>
              <a:rPr lang="en-US" sz="1800" dirty="0"/>
              <a:t>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2,000 and maximum population of 9,999 residents</a:t>
            </a:r>
          </a:p>
          <a:p>
            <a:pPr lvl="1"/>
            <a:r>
              <a:rPr lang="en-US" sz="1800" dirty="0"/>
              <a:t>More than 15 km from a municipality with 10,000 residents</a:t>
            </a:r>
          </a:p>
          <a:p>
            <a:pPr lvl="1"/>
            <a:r>
              <a:rPr lang="en-US" sz="1800" dirty="0"/>
              <a:t>More than 15 km from Recycle BC depot</a:t>
            </a:r>
          </a:p>
          <a:p>
            <a:endParaRPr lang="en-US" dirty="0"/>
          </a:p>
        </p:txBody>
      </p:sp>
      <p:pic>
        <p:nvPicPr>
          <p:cNvPr id="15362" name="Picture 2" descr="About Courtenay | City of Courtenay">
            <a:extLst>
              <a:ext uri="{FF2B5EF4-FFF2-40B4-BE49-F238E27FC236}">
                <a16:creationId xmlns:a16="http://schemas.microsoft.com/office/drawing/2014/main" id="{C7C88A2C-727F-8827-008D-86CE31BD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30" y="1522081"/>
            <a:ext cx="2998694" cy="199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he Best Places To Live in British Columbia: Small Towns Edition - MapQuest  Travel">
            <a:extLst>
              <a:ext uri="{FF2B5EF4-FFF2-40B4-BE49-F238E27FC236}">
                <a16:creationId xmlns:a16="http://schemas.microsoft.com/office/drawing/2014/main" id="{EBDF389B-FEB9-1302-48A0-FF27D2B7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31" y="3732678"/>
            <a:ext cx="2998694" cy="209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94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ICS ELIGIBILITY: SMALL &amp; ISLAND COMMUNITIES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8998234" cy="4169418"/>
          </a:xfrm>
        </p:spPr>
        <p:txBody>
          <a:bodyPr vert="horz" lIns="91440" tIns="45720" rIns="91440" bIns="45720" anchor="t"/>
          <a:lstStyle/>
          <a:p>
            <a:r>
              <a:rPr lang="en-US" b="1" dirty="0"/>
              <a:t>Small communities:</a:t>
            </a:r>
          </a:p>
          <a:p>
            <a:pPr lvl="1"/>
            <a:r>
              <a:rPr lang="en-US" sz="1800" dirty="0"/>
              <a:t>Local organization able and 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1,000 residents within 30-minute service catchment</a:t>
            </a:r>
          </a:p>
          <a:p>
            <a:pPr lvl="1"/>
            <a:r>
              <a:rPr lang="en-US" sz="1800" dirty="0"/>
              <a:t>Garbage service and year-round grocery store available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More than 40 km from a municipality with 10,000 residents</a:t>
            </a:r>
          </a:p>
          <a:p>
            <a:pPr lvl="1"/>
            <a:r>
              <a:rPr lang="en-US" sz="1800" dirty="0"/>
              <a:t>More than 40 km from Recycle BC depot</a:t>
            </a:r>
          </a:p>
          <a:p>
            <a:pPr lvl="1"/>
            <a:endParaRPr lang="en-US" sz="1800" dirty="0"/>
          </a:p>
          <a:p>
            <a:r>
              <a:rPr lang="en-US" b="1" dirty="0"/>
              <a:t>Island communities:</a:t>
            </a:r>
          </a:p>
          <a:p>
            <a:pPr lvl="1"/>
            <a:r>
              <a:rPr lang="en-US" sz="1800" dirty="0"/>
              <a:t>Local organization able and 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1,000 residents</a:t>
            </a:r>
          </a:p>
          <a:p>
            <a:pPr lvl="1"/>
            <a:r>
              <a:rPr lang="en-US" sz="1800" dirty="0"/>
              <a:t>Garbage service and year-round grocery store available</a:t>
            </a:r>
            <a:endParaRPr lang="en-US" sz="1800" dirty="0">
              <a:cs typeface="Calibri"/>
            </a:endParaRPr>
          </a:p>
          <a:p>
            <a:endParaRPr lang="en-US" dirty="0"/>
          </a:p>
        </p:txBody>
      </p:sp>
      <p:pic>
        <p:nvPicPr>
          <p:cNvPr id="14338" name="Picture 2" descr="How to Spend 72 Relaxing Hours on Salt Spring Island">
            <a:extLst>
              <a:ext uri="{FF2B5EF4-FFF2-40B4-BE49-F238E27FC236}">
                <a16:creationId xmlns:a16="http://schemas.microsoft.com/office/drawing/2014/main" id="{163328D5-FE82-E76D-4566-157DE9CD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874" y="3007938"/>
            <a:ext cx="4230594" cy="28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73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FINANCIAL INCENTIVE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0"/>
            <a:ext cx="6882564" cy="4472319"/>
          </a:xfrm>
        </p:spPr>
        <p:txBody>
          <a:bodyPr/>
          <a:lstStyle/>
          <a:p>
            <a:r>
              <a:rPr lang="en-US" dirty="0"/>
              <a:t>Recycle BC offers financial incentives to collectors to incentivize participation to ensure targets met</a:t>
            </a:r>
          </a:p>
          <a:p>
            <a:r>
              <a:rPr lang="en-US" dirty="0"/>
              <a:t>Curbside and Multi-Family: $ per household (plus $/</a:t>
            </a:r>
            <a:r>
              <a:rPr lang="en-US" dirty="0" err="1"/>
              <a:t>tonne</a:t>
            </a:r>
            <a:r>
              <a:rPr lang="en-US" dirty="0"/>
              <a:t> glass)</a:t>
            </a:r>
          </a:p>
          <a:p>
            <a:r>
              <a:rPr lang="en-US" dirty="0"/>
              <a:t>Depot: $ per </a:t>
            </a:r>
            <a:r>
              <a:rPr lang="en-US" dirty="0" err="1"/>
              <a:t>tonne</a:t>
            </a:r>
            <a:endParaRPr lang="en-US" dirty="0"/>
          </a:p>
          <a:p>
            <a:r>
              <a:rPr lang="en-US" dirty="0"/>
              <a:t>At end of each agreement term:</a:t>
            </a:r>
          </a:p>
          <a:p>
            <a:pPr lvl="1"/>
            <a:r>
              <a:rPr lang="en-US" sz="1800" dirty="0"/>
              <a:t>Collection cost study and analyses to determine adjustments</a:t>
            </a:r>
          </a:p>
          <a:p>
            <a:pPr lvl="1"/>
            <a:r>
              <a:rPr lang="en-US" sz="1800" dirty="0"/>
              <a:t>Propose updated incentive rates/structure for consultation</a:t>
            </a:r>
          </a:p>
          <a:p>
            <a:pPr lvl="1"/>
            <a:r>
              <a:rPr lang="en-US" sz="1800" dirty="0"/>
              <a:t>Conduct consultation with stakeholders</a:t>
            </a:r>
          </a:p>
          <a:p>
            <a:pPr lvl="1"/>
            <a:r>
              <a:rPr lang="en-US" sz="1800" dirty="0"/>
              <a:t>Review feedback, prepare new agreements/incentive offers</a:t>
            </a:r>
          </a:p>
          <a:p>
            <a:pPr lvl="1"/>
            <a:r>
              <a:rPr lang="en-US" sz="1800" dirty="0"/>
              <a:t>Distribute new agreement terms</a:t>
            </a:r>
          </a:p>
          <a:p>
            <a:pPr lvl="1"/>
            <a:r>
              <a:rPr lang="en-US" sz="1800" dirty="0"/>
              <a:t>Collectors determine whether wish to renew agreement according to new terms</a:t>
            </a:r>
          </a:p>
          <a:p>
            <a:pPr lvl="1"/>
            <a:endParaRPr lang="en-US" sz="1800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3D6AB7F-6463-B7F9-3685-B7F28E60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348" y="2115670"/>
            <a:ext cx="4679576" cy="31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12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COST STUDY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Completed in advance of new service agreements</a:t>
            </a:r>
          </a:p>
          <a:p>
            <a:r>
              <a:rPr lang="en-US" dirty="0"/>
              <a:t>Compares current costs to historic 5-year cost</a:t>
            </a:r>
          </a:p>
          <a:p>
            <a:r>
              <a:rPr lang="en-US" dirty="0"/>
              <a:t>Collectors provide data to independent third-party accountant </a:t>
            </a:r>
          </a:p>
          <a:p>
            <a:r>
              <a:rPr lang="en-US" dirty="0"/>
              <a:t>Overseen by Recycle BC Advisory Committee members</a:t>
            </a:r>
          </a:p>
          <a:p>
            <a:r>
              <a:rPr lang="en-US" dirty="0"/>
              <a:t>Objective: fair and reasonable incentive rates</a:t>
            </a:r>
          </a:p>
          <a:p>
            <a:r>
              <a:rPr lang="en-US" dirty="0"/>
              <a:t>Data includes:</a:t>
            </a:r>
          </a:p>
          <a:p>
            <a:pPr lvl="1"/>
            <a:r>
              <a:rPr lang="en-US" sz="1800" dirty="0"/>
              <a:t>Curbside</a:t>
            </a:r>
          </a:p>
          <a:p>
            <a:pPr lvl="1"/>
            <a:r>
              <a:rPr lang="en-US" sz="1800" dirty="0"/>
              <a:t>Multi-family</a:t>
            </a:r>
          </a:p>
          <a:p>
            <a:pPr lvl="1"/>
            <a:r>
              <a:rPr lang="en-US" sz="1800" dirty="0"/>
              <a:t>Streetscape</a:t>
            </a:r>
          </a:p>
          <a:p>
            <a:pPr lvl="1"/>
            <a:r>
              <a:rPr lang="en-US" sz="1800" dirty="0"/>
              <a:t>Promotion and education</a:t>
            </a:r>
          </a:p>
          <a:p>
            <a:pPr lvl="1"/>
            <a:r>
              <a:rPr lang="en-US" sz="1800" dirty="0"/>
              <a:t>Service administration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29C496D-37DA-C21D-B600-9D193FCE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243483" y="189229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16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COST STUDY INPUTS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381760"/>
            <a:ext cx="6882564" cy="4624593"/>
          </a:xfrm>
        </p:spPr>
        <p:txBody>
          <a:bodyPr vert="horz" lIns="91440" tIns="45720" rIns="91440" bIns="45720" anchor="t"/>
          <a:lstStyle/>
          <a:p>
            <a:r>
              <a:rPr lang="en-US" sz="1800" dirty="0"/>
              <a:t>Collection costs, including differences by:</a:t>
            </a:r>
          </a:p>
          <a:p>
            <a:pPr lvl="1"/>
            <a:r>
              <a:rPr lang="en-US" sz="1800" dirty="0"/>
              <a:t>Collection channel and PPP categories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Geography and density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Collection attributes - # of streams, container types</a:t>
            </a:r>
          </a:p>
          <a:p>
            <a:pPr lvl="1"/>
            <a:r>
              <a:rPr lang="en-US" sz="1800" dirty="0"/>
              <a:t>Collector type</a:t>
            </a:r>
          </a:p>
          <a:p>
            <a:pPr lvl="1"/>
            <a:r>
              <a:rPr lang="en-US" sz="1800" dirty="0"/>
              <a:t>Unique drivers of cost – e.g. receiving facility location</a:t>
            </a:r>
          </a:p>
          <a:p>
            <a:r>
              <a:rPr lang="en-US" sz="1800" dirty="0"/>
              <a:t>Program data, including performance by channel</a:t>
            </a:r>
            <a:endParaRPr lang="en-US" sz="1800" dirty="0">
              <a:cs typeface="Calibri"/>
            </a:endParaRPr>
          </a:p>
          <a:p>
            <a:r>
              <a:rPr lang="en-US" sz="1800" dirty="0"/>
              <a:t>Operational metrics, including contamination</a:t>
            </a:r>
          </a:p>
          <a:p>
            <a:r>
              <a:rPr lang="en-US" sz="1800" dirty="0"/>
              <a:t>Impact of inflation</a:t>
            </a:r>
          </a:p>
          <a:p>
            <a:r>
              <a:rPr lang="en-US" sz="1800" dirty="0"/>
              <a:t>Proposed service requirement changes</a:t>
            </a:r>
          </a:p>
          <a:p>
            <a:r>
              <a:rPr lang="en-US" sz="1800" dirty="0"/>
              <a:t>Impact of existing incentive rates/structure on incentivizing best practices, efficiencies, high collection rates, GHG reductions</a:t>
            </a:r>
          </a:p>
          <a:p>
            <a:r>
              <a:rPr lang="en-US" sz="1800" dirty="0"/>
              <a:t>Not included – collection in communities that do not meet eligibility criteria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text, outdoor, truck, tree&#10;&#10;Description automatically generated">
            <a:extLst>
              <a:ext uri="{FF2B5EF4-FFF2-40B4-BE49-F238E27FC236}">
                <a16:creationId xmlns:a16="http://schemas.microsoft.com/office/drawing/2014/main" id="{67824087-FB7C-CAA5-1B1E-93B6DAFFC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024" y="2102592"/>
            <a:ext cx="4510392" cy="30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20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FINANCIAL INCENTIVES – TIMELINE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900517"/>
            <a:ext cx="5990015" cy="3790981"/>
          </a:xfrm>
        </p:spPr>
        <p:txBody>
          <a:bodyPr/>
          <a:lstStyle/>
          <a:p>
            <a:r>
              <a:rPr lang="en-US" b="1" dirty="0"/>
              <a:t>2020 </a:t>
            </a:r>
            <a:r>
              <a:rPr lang="en-US" dirty="0"/>
              <a:t>– Last collection cost study </a:t>
            </a:r>
          </a:p>
          <a:p>
            <a:endParaRPr lang="en-US" dirty="0"/>
          </a:p>
          <a:p>
            <a:r>
              <a:rPr lang="en-US" b="1" dirty="0"/>
              <a:t>Jan 1, 2022 </a:t>
            </a:r>
            <a:r>
              <a:rPr lang="en-US" dirty="0"/>
              <a:t>– Updated depot rates</a:t>
            </a:r>
          </a:p>
          <a:p>
            <a:endParaRPr lang="en-US" dirty="0"/>
          </a:p>
          <a:p>
            <a:r>
              <a:rPr lang="en-US" b="1" dirty="0"/>
              <a:t>July 1, 2022 </a:t>
            </a:r>
            <a:r>
              <a:rPr lang="en-US" dirty="0"/>
              <a:t>– Updated curbside and multi-family rates</a:t>
            </a:r>
          </a:p>
          <a:p>
            <a:endParaRPr lang="en-US" dirty="0"/>
          </a:p>
          <a:p>
            <a:r>
              <a:rPr lang="en-US" b="1" dirty="0"/>
              <a:t>2024</a:t>
            </a:r>
            <a:r>
              <a:rPr lang="en-US" dirty="0"/>
              <a:t> – Next collection cost study </a:t>
            </a:r>
          </a:p>
          <a:p>
            <a:endParaRPr lang="en-US" dirty="0"/>
          </a:p>
          <a:p>
            <a:r>
              <a:rPr lang="en-US" b="1" dirty="0"/>
              <a:t>Jan 1, 2025 </a:t>
            </a:r>
            <a:r>
              <a:rPr lang="en-US" dirty="0"/>
              <a:t>– New service agreements and incentive rates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sky, outdoor, bin&#10;&#10;Description automatically generated">
            <a:extLst>
              <a:ext uri="{FF2B5EF4-FFF2-40B4-BE49-F238E27FC236}">
                <a16:creationId xmlns:a16="http://schemas.microsoft.com/office/drawing/2014/main" id="{312BB9D4-0470-7C8C-B2EA-315A0C9AE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49" y="2024519"/>
            <a:ext cx="4535021" cy="316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3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61029" y="2818823"/>
            <a:ext cx="5977300" cy="7123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Performance targets</a:t>
            </a:r>
          </a:p>
        </p:txBody>
      </p:sp>
    </p:spTree>
    <p:extLst>
      <p:ext uri="{BB962C8B-B14F-4D97-AF65-F5344CB8AC3E}">
        <p14:creationId xmlns:p14="http://schemas.microsoft.com/office/powerpoint/2010/main" val="587416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77459" y="1522081"/>
                <a:ext cx="9796093" cy="4169418"/>
              </a:xfrm>
            </p:spPr>
            <p:txBody>
              <a:bodyPr/>
              <a:lstStyle/>
              <a:p>
                <a:r>
                  <a:rPr lang="en-US" dirty="0"/>
                  <a:t>Recycling Regulation requires </a:t>
                </a:r>
                <a:r>
                  <a:rPr lang="en-US" b="1" dirty="0"/>
                  <a:t>75% </a:t>
                </a:r>
                <a:r>
                  <a:rPr lang="en-US" dirty="0"/>
                  <a:t>recovery rate</a:t>
                </a:r>
              </a:p>
              <a:p>
                <a:r>
                  <a:rPr lang="en-US" dirty="0"/>
                  <a:t>Recycle BC has achieved targets every year since launch</a:t>
                </a:r>
              </a:p>
              <a:p>
                <a:endParaRPr lang="en-US" dirty="0"/>
              </a:p>
              <a:p>
                <a:r>
                  <a:rPr lang="en-US" dirty="0"/>
                  <a:t>Recovery rate = Amount Collected / Amount Supplied</a:t>
                </a:r>
              </a:p>
              <a:p>
                <a:r>
                  <a:rPr lang="en-US" dirty="0"/>
                  <a:t>Supplied quantity lags collected quantity by 2 years</a:t>
                </a:r>
                <a:endParaRPr lang="en-US" sz="1800" dirty="0"/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CA" sz="18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CA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214,273−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𝐶𝑜𝑙𝑙𝑒𝑐𝑡𝑒𝑑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𝑄𝑢𝑎𝑛𝑡𝑖𝑡𝑦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2021 (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𝑡𝑜𝑛𝑛𝑒𝑠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num>
                        <m:den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227,603−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𝑆𝑢𝑝𝑝𝑙𝑖𝑒𝑑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𝑄𝑢𝑎𝑛𝑡𝑖𝑡𝑦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2019 (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𝑡𝑜𝑛𝑛𝑒𝑠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=94.7% 2021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𝑃𝑟𝑜𝑔𝑟𝑎𝑚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𝑅𝑒𝑐𝑜𝑣𝑒𝑟𝑦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𝑅𝑎𝑡𝑒</m:t>
                      </m:r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77459" y="1522081"/>
                <a:ext cx="9796093" cy="4169418"/>
              </a:xfrm>
              <a:blipFill>
                <a:blip r:embed="rId2"/>
                <a:stretch>
                  <a:fillRect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>
            <a:extLst>
              <a:ext uri="{FF2B5EF4-FFF2-40B4-BE49-F238E27FC236}">
                <a16:creationId xmlns:a16="http://schemas.microsoft.com/office/drawing/2014/main" id="{267BAE3B-A990-5DF5-5CED-5AC0C2DF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70" y="1651852"/>
            <a:ext cx="4433328" cy="249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23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TO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5B7CA-BD3A-1CF8-39C0-7FB09E734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1407160"/>
            <a:ext cx="7905750" cy="451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53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NON-PPP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698352" cy="4169418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Collected quantity is net of non-PPP</a:t>
            </a:r>
          </a:p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Non-PPP: material that is not packaging and paper product that has been incorrectly placed in recycling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food waste, construction waste, plastic products, electronics, hazardous waste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Removing non-PPP equates to a reduction of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5% in recovery rate</a:t>
            </a:r>
          </a:p>
          <a:p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Recycle BC proposes to </a:t>
            </a:r>
            <a:r>
              <a:rPr lang="en-US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 out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non-PPP moving forward: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Better reflects re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covery of Recycle BC material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Ensure contamination reduction does not negatively impact recovery rate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Better alignment with material performance targets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D8E5B01E-F7CF-0943-DB0F-4E58E0CF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513" y="1381760"/>
            <a:ext cx="3334048" cy="47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Background &amp; Context </a:t>
            </a:r>
          </a:p>
        </p:txBody>
      </p:sp>
    </p:spTree>
    <p:extLst>
      <p:ext uri="{BB962C8B-B14F-4D97-AF65-F5344CB8AC3E}">
        <p14:creationId xmlns:p14="http://schemas.microsoft.com/office/powerpoint/2010/main" val="170942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904CA6-AD35-4F92-F67C-D3076BC5AB1A}"/>
              </a:ext>
            </a:extLst>
          </p:cNvPr>
          <p:cNvSpPr/>
          <p:nvPr/>
        </p:nvSpPr>
        <p:spPr>
          <a:xfrm>
            <a:off x="1720850" y="2838450"/>
            <a:ext cx="8255000" cy="1594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B5D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62327" y="2886518"/>
            <a:ext cx="7698352" cy="48588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Proposed targets: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DD0725-394E-E7C0-E306-6324394793FA}"/>
              </a:ext>
            </a:extLst>
          </p:cNvPr>
          <p:cNvGraphicFramePr>
            <a:graphicFrameLocks noGrp="1"/>
          </p:cNvGraphicFramePr>
          <p:nvPr/>
        </p:nvGraphicFramePr>
        <p:xfrm>
          <a:off x="1944571" y="3353594"/>
          <a:ext cx="7698350" cy="8709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9670">
                  <a:extLst>
                    <a:ext uri="{9D8B030D-6E8A-4147-A177-3AD203B41FA5}">
                      <a16:colId xmlns:a16="http://schemas.microsoft.com/office/drawing/2014/main" val="2726046191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1162235587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485730265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3035401267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559460670"/>
                    </a:ext>
                  </a:extLst>
                </a:gridCol>
              </a:tblGrid>
              <a:tr h="435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2026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2027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0607128"/>
                  </a:ext>
                </a:extLst>
              </a:tr>
              <a:tr h="435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78%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79%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79%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80%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80%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4421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83F42F7-DEDC-4160-5F23-CA999DDA22EC}"/>
              </a:ext>
            </a:extLst>
          </p:cNvPr>
          <p:cNvGraphicFramePr>
            <a:graphicFrameLocks noGrp="1"/>
          </p:cNvGraphicFramePr>
          <p:nvPr/>
        </p:nvGraphicFramePr>
        <p:xfrm>
          <a:off x="1993391" y="5013753"/>
          <a:ext cx="7790690" cy="80692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58138">
                  <a:extLst>
                    <a:ext uri="{9D8B030D-6E8A-4147-A177-3AD203B41FA5}">
                      <a16:colId xmlns:a16="http://schemas.microsoft.com/office/drawing/2014/main" val="1103392661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1914527907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2147073663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3973312044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4210384347"/>
                    </a:ext>
                  </a:extLst>
                </a:gridCol>
              </a:tblGrid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2026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2027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0458"/>
                  </a:ext>
                </a:extLst>
              </a:tr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83%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84%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84%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4134189"/>
                  </a:ext>
                </a:extLst>
              </a:tr>
            </a:tbl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E7C5F2E-64CE-C000-B768-5B699BDC4ADD}"/>
              </a:ext>
            </a:extLst>
          </p:cNvPr>
          <p:cNvSpPr txBox="1">
            <a:spLocks/>
          </p:cNvSpPr>
          <p:nvPr/>
        </p:nvSpPr>
        <p:spPr>
          <a:xfrm>
            <a:off x="1862327" y="4527866"/>
            <a:ext cx="7698352" cy="485887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5C559"/>
              </a:buClr>
              <a:buSzPct val="61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00000"/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Equivalent targets if non-PPP was not removed:</a:t>
            </a:r>
            <a:endParaRPr lang="en-US" b="1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1D3CD0-B7F1-DB2C-3B6B-5F859F2147BD}"/>
              </a:ext>
            </a:extLst>
          </p:cNvPr>
          <p:cNvGraphicFramePr>
            <a:graphicFrameLocks noGrp="1"/>
          </p:cNvGraphicFramePr>
          <p:nvPr/>
        </p:nvGraphicFramePr>
        <p:xfrm>
          <a:off x="1993391" y="1845850"/>
          <a:ext cx="7790690" cy="80692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558138">
                  <a:extLst>
                    <a:ext uri="{9D8B030D-6E8A-4147-A177-3AD203B41FA5}">
                      <a16:colId xmlns:a16="http://schemas.microsoft.com/office/drawing/2014/main" val="1103392661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1914527907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2147073663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3973312044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4210384347"/>
                    </a:ext>
                  </a:extLst>
                </a:gridCol>
              </a:tblGrid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0458"/>
                  </a:ext>
                </a:extLst>
              </a:tr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77%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77%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4134189"/>
                  </a:ext>
                </a:extLst>
              </a:tr>
            </a:tbl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B9C51D8-C458-3834-5ACA-BF398119F338}"/>
              </a:ext>
            </a:extLst>
          </p:cNvPr>
          <p:cNvSpPr txBox="1">
            <a:spLocks/>
          </p:cNvSpPr>
          <p:nvPr/>
        </p:nvSpPr>
        <p:spPr>
          <a:xfrm>
            <a:off x="1862327" y="1359963"/>
            <a:ext cx="7698352" cy="485887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5C559"/>
              </a:buClr>
              <a:buSzPct val="61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00000"/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Historic targets (non-PPP included):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80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MATERIAL CATEGORY PERFORMANCE 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719459" cy="541669"/>
          </a:xfrm>
        </p:spPr>
        <p:txBody>
          <a:bodyPr/>
          <a:lstStyle/>
          <a:p>
            <a:r>
              <a:rPr lang="en-US" dirty="0"/>
              <a:t>Recycle BC began reporting material performance in 2017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4E5C7DB-B61F-9E7E-6EFB-4D9B7EED6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903807"/>
              </p:ext>
            </p:extLst>
          </p:nvPr>
        </p:nvGraphicFramePr>
        <p:xfrm>
          <a:off x="2044701" y="2063750"/>
          <a:ext cx="8102599" cy="3813038"/>
        </p:xfrm>
        <a:graphic>
          <a:graphicData uri="http://schemas.openxmlformats.org/drawingml/2006/table">
            <a:tbl>
              <a:tblPr firstRow="1" firstCol="1" bandRow="1"/>
              <a:tblGrid>
                <a:gridCol w="1635888">
                  <a:extLst>
                    <a:ext uri="{9D8B030D-6E8A-4147-A177-3AD203B41FA5}">
                      <a16:colId xmlns:a16="http://schemas.microsoft.com/office/drawing/2014/main" val="1124639727"/>
                    </a:ext>
                  </a:extLst>
                </a:gridCol>
                <a:gridCol w="1170734">
                  <a:extLst>
                    <a:ext uri="{9D8B030D-6E8A-4147-A177-3AD203B41FA5}">
                      <a16:colId xmlns:a16="http://schemas.microsoft.com/office/drawing/2014/main" val="3750852394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2994907026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2873262349"/>
                    </a:ext>
                  </a:extLst>
                </a:gridCol>
                <a:gridCol w="735323">
                  <a:extLst>
                    <a:ext uri="{9D8B030D-6E8A-4147-A177-3AD203B41FA5}">
                      <a16:colId xmlns:a16="http://schemas.microsoft.com/office/drawing/2014/main" val="3264503064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3824326467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2469036090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3198928553"/>
                    </a:ext>
                  </a:extLst>
                </a:gridCol>
              </a:tblGrid>
              <a:tr h="26785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Material Category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2017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2018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2019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2020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799931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Paper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101%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757107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941059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170274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 by 2025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58% by 2025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469883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 indent="279400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Rigid 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090629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 by 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73% by 2023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170029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 indent="279400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Flexible 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811268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22% by 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27% by 2023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225323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Metal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108493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 by 2020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81%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390064"/>
                  </a:ext>
                </a:extLst>
              </a:tr>
              <a:tr h="23347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Glass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539743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75% by 2020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831873"/>
                  </a:ext>
                </a:extLst>
              </a:tr>
              <a:tr h="211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352522"/>
                  </a:ext>
                </a:extLst>
              </a:tr>
              <a:tr h="267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Legend: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 Achieved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188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875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2" y="618808"/>
            <a:ext cx="11645153" cy="762952"/>
          </a:xfrm>
        </p:spPr>
        <p:txBody>
          <a:bodyPr/>
          <a:lstStyle/>
          <a:p>
            <a:r>
              <a:rPr lang="en-US" dirty="0"/>
              <a:t>MATERIAL CATEGORY PERFORMANCE TARGETS - NEW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5F2378-70A6-C874-181F-826DCD41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459" y="4661647"/>
            <a:ext cx="10719459" cy="1029852"/>
          </a:xfrm>
        </p:spPr>
        <p:txBody>
          <a:bodyPr/>
          <a:lstStyle/>
          <a:p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Once a material category performance target has been achieved for two consecutive years, the target will be adjusted using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previously described methodology</a:t>
            </a: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93471F-BA07-20B9-6A30-6F0D313F7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78080"/>
              </p:ext>
            </p:extLst>
          </p:nvPr>
        </p:nvGraphicFramePr>
        <p:xfrm>
          <a:off x="2073275" y="1680209"/>
          <a:ext cx="8045451" cy="2590046"/>
        </p:xfrm>
        <a:graphic>
          <a:graphicData uri="http://schemas.openxmlformats.org/drawingml/2006/table">
            <a:tbl>
              <a:tblPr firstRow="1" firstCol="1" bandRow="1"/>
              <a:tblGrid>
                <a:gridCol w="2443397">
                  <a:extLst>
                    <a:ext uri="{9D8B030D-6E8A-4147-A177-3AD203B41FA5}">
                      <a16:colId xmlns:a16="http://schemas.microsoft.com/office/drawing/2014/main" val="793465196"/>
                    </a:ext>
                  </a:extLst>
                </a:gridCol>
                <a:gridCol w="1119753">
                  <a:extLst>
                    <a:ext uri="{9D8B030D-6E8A-4147-A177-3AD203B41FA5}">
                      <a16:colId xmlns:a16="http://schemas.microsoft.com/office/drawing/2014/main" val="2237136652"/>
                    </a:ext>
                  </a:extLst>
                </a:gridCol>
                <a:gridCol w="1120575">
                  <a:extLst>
                    <a:ext uri="{9D8B030D-6E8A-4147-A177-3AD203B41FA5}">
                      <a16:colId xmlns:a16="http://schemas.microsoft.com/office/drawing/2014/main" val="506206220"/>
                    </a:ext>
                  </a:extLst>
                </a:gridCol>
                <a:gridCol w="1022741">
                  <a:extLst>
                    <a:ext uri="{9D8B030D-6E8A-4147-A177-3AD203B41FA5}">
                      <a16:colId xmlns:a16="http://schemas.microsoft.com/office/drawing/2014/main" val="850405846"/>
                    </a:ext>
                  </a:extLst>
                </a:gridCol>
                <a:gridCol w="1218410">
                  <a:extLst>
                    <a:ext uri="{9D8B030D-6E8A-4147-A177-3AD203B41FA5}">
                      <a16:colId xmlns:a16="http://schemas.microsoft.com/office/drawing/2014/main" val="2338674498"/>
                    </a:ext>
                  </a:extLst>
                </a:gridCol>
                <a:gridCol w="1120575">
                  <a:extLst>
                    <a:ext uri="{9D8B030D-6E8A-4147-A177-3AD203B41FA5}">
                      <a16:colId xmlns:a16="http://schemas.microsoft.com/office/drawing/2014/main" val="1519926276"/>
                    </a:ext>
                  </a:extLst>
                </a:gridCol>
              </a:tblGrid>
              <a:tr h="246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Annual Report (AR) Year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2025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2026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2027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432682"/>
                  </a:ext>
                </a:extLst>
              </a:tr>
              <a:tr h="246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Collection / Supply Year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2025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012624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Paper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821468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278468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Rigid 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598694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Flexible 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239053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Metal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410845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Glass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289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270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PLAN CONSULTATION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Stakeholder consultation October to December 2022</a:t>
            </a:r>
          </a:p>
          <a:p>
            <a:endParaRPr lang="en-US" dirty="0"/>
          </a:p>
          <a:p>
            <a:r>
              <a:rPr lang="en-US" dirty="0"/>
              <a:t>Additional virtual consultation sessions:</a:t>
            </a:r>
          </a:p>
          <a:p>
            <a:pPr lvl="1"/>
            <a:r>
              <a:rPr lang="en-US" sz="1800" dirty="0"/>
              <a:t>Recycle BC producer members</a:t>
            </a:r>
          </a:p>
          <a:p>
            <a:pPr lvl="1"/>
            <a:r>
              <a:rPr lang="en-US" sz="1800" dirty="0"/>
              <a:t>Producer associations</a:t>
            </a:r>
          </a:p>
          <a:p>
            <a:pPr lvl="1"/>
            <a:r>
              <a:rPr lang="en-US" sz="1800" dirty="0"/>
              <a:t>Recycle BC collectors and municipalities</a:t>
            </a:r>
          </a:p>
          <a:p>
            <a:pPr lvl="1"/>
            <a:r>
              <a:rPr lang="en-US" sz="1800" dirty="0"/>
              <a:t>First Nations</a:t>
            </a:r>
          </a:p>
          <a:p>
            <a:pPr lvl="1"/>
            <a:r>
              <a:rPr lang="en-US" sz="1800" dirty="0"/>
              <a:t>Regional Districts</a:t>
            </a:r>
          </a:p>
          <a:p>
            <a:pPr lvl="1"/>
            <a:r>
              <a:rPr lang="en-US" sz="1800" dirty="0"/>
              <a:t>Environmental groups</a:t>
            </a:r>
          </a:p>
          <a:p>
            <a:pPr lvl="1"/>
            <a:endParaRPr lang="en-US" sz="1800" dirty="0"/>
          </a:p>
          <a:p>
            <a:r>
              <a:rPr lang="en-US" sz="1800" dirty="0"/>
              <a:t>Written feedback accepted until Dec 31, 2022</a:t>
            </a:r>
          </a:p>
          <a:p>
            <a:pPr lvl="1"/>
            <a:r>
              <a:rPr lang="en-US" sz="1800" dirty="0"/>
              <a:t>consultation@recyclebc.ca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C1F8792-5E30-E611-725A-D5C665B8F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5"/>
          <a:stretch/>
        </p:blipFill>
        <p:spPr bwMode="auto">
          <a:xfrm>
            <a:off x="7360024" y="1384803"/>
            <a:ext cx="4049993" cy="44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632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Questions &amp; discussions  </a:t>
            </a:r>
          </a:p>
        </p:txBody>
      </p:sp>
    </p:spTree>
    <p:extLst>
      <p:ext uri="{BB962C8B-B14F-4D97-AF65-F5344CB8AC3E}">
        <p14:creationId xmlns:p14="http://schemas.microsoft.com/office/powerpoint/2010/main" val="2660745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544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99355" cy="4169418"/>
          </a:xfrm>
        </p:spPr>
        <p:txBody>
          <a:bodyPr/>
          <a:lstStyle/>
          <a:p>
            <a:r>
              <a:rPr lang="en-US" dirty="0"/>
              <a:t>Plan outlines objectives, commitments and targets</a:t>
            </a:r>
          </a:p>
          <a:p>
            <a:r>
              <a:rPr lang="en-US" dirty="0"/>
              <a:t>Operational roadmap </a:t>
            </a:r>
          </a:p>
          <a:p>
            <a:r>
              <a:rPr lang="en-US" dirty="0"/>
              <a:t>5-year period and renewal cycle</a:t>
            </a:r>
          </a:p>
          <a:p>
            <a:r>
              <a:rPr lang="en-US" dirty="0"/>
              <a:t>Evergreen format</a:t>
            </a:r>
          </a:p>
          <a:p>
            <a:r>
              <a:rPr lang="en-US" dirty="0"/>
              <a:t>Timelines</a:t>
            </a:r>
          </a:p>
          <a:p>
            <a:pPr lvl="1"/>
            <a:r>
              <a:rPr lang="en-US" sz="1800" dirty="0"/>
              <a:t>Sept 30, 2022: plan posted</a:t>
            </a:r>
          </a:p>
          <a:p>
            <a:pPr lvl="1"/>
            <a:r>
              <a:rPr lang="en-US" sz="1800" dirty="0"/>
              <a:t>Oct-Dec 2022: consultation period</a:t>
            </a:r>
          </a:p>
          <a:p>
            <a:pPr lvl="1"/>
            <a:r>
              <a:rPr lang="en-US" sz="1800" dirty="0"/>
              <a:t>April 2023: plan submission to MOECCS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446233-D13A-78D3-8E41-3200D4B1A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056" y="1381760"/>
            <a:ext cx="357505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17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CONTEXT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99355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8 years of operational success and full compliance</a:t>
            </a:r>
          </a:p>
          <a:p>
            <a:r>
              <a:rPr lang="en-US" dirty="0"/>
              <a:t>Upcoming launch of comparable provincial programs</a:t>
            </a:r>
          </a:p>
          <a:p>
            <a:r>
              <a:rPr lang="en-US" dirty="0"/>
              <a:t>Recent challenges:</a:t>
            </a:r>
          </a:p>
          <a:p>
            <a:pPr lvl="1"/>
            <a:r>
              <a:rPr lang="en-US" sz="1800" dirty="0"/>
              <a:t>COVID-19 &amp; supply chain disruptions</a:t>
            </a:r>
          </a:p>
          <a:p>
            <a:pPr lvl="1"/>
            <a:r>
              <a:rPr lang="en-US" sz="1800" dirty="0"/>
              <a:t>Labour and transportation challenges</a:t>
            </a:r>
          </a:p>
          <a:p>
            <a:pPr lvl="1"/>
            <a:r>
              <a:rPr lang="en-US" sz="1800" dirty="0"/>
              <a:t>Extreme weather events</a:t>
            </a:r>
          </a:p>
          <a:p>
            <a:pPr lvl="1"/>
            <a:r>
              <a:rPr lang="en-US" sz="1800" dirty="0"/>
              <a:t>Public distrust</a:t>
            </a:r>
          </a:p>
          <a:p>
            <a:pPr lvl="1"/>
            <a:r>
              <a:rPr lang="en-US" sz="1800" dirty="0"/>
              <a:t>Inflation</a:t>
            </a:r>
          </a:p>
          <a:p>
            <a:r>
              <a:rPr lang="en-US" dirty="0"/>
              <a:t>Opportunities for:</a:t>
            </a:r>
          </a:p>
          <a:p>
            <a:pPr lvl="1"/>
            <a:r>
              <a:rPr lang="en-US" sz="1800" dirty="0"/>
              <a:t>Advancement and innovation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Building program resiliency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Driving the circular economy</a:t>
            </a:r>
          </a:p>
        </p:txBody>
      </p:sp>
      <p:pic>
        <p:nvPicPr>
          <p:cNvPr id="2050" name="Picture 2" descr="B.C. declares state of emergency in wake of devastating flooding, mudslides  | CBC News">
            <a:extLst>
              <a:ext uri="{FF2B5EF4-FFF2-40B4-BE49-F238E27FC236}">
                <a16:creationId xmlns:a16="http://schemas.microsoft.com/office/drawing/2014/main" id="{1C55A99B-C19F-FABE-4E94-29F87A204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r="8514"/>
          <a:stretch/>
        </p:blipFill>
        <p:spPr bwMode="auto">
          <a:xfrm>
            <a:off x="6622990" y="1516052"/>
            <a:ext cx="5298393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691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EPR AGENCY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/>
          <a:lstStyle/>
          <a:p>
            <a:r>
              <a:rPr lang="en-US" dirty="0"/>
              <a:t>BC Recycling Regulation, amendments, guidance docs</a:t>
            </a:r>
          </a:p>
          <a:p>
            <a:r>
              <a:rPr lang="en-US" dirty="0"/>
              <a:t>Recycle BC administers plan on behalf of producer members</a:t>
            </a:r>
          </a:p>
          <a:p>
            <a:r>
              <a:rPr lang="en-US" dirty="0"/>
              <a:t>Program financing:</a:t>
            </a:r>
          </a:p>
          <a:p>
            <a:pPr lvl="1"/>
            <a:r>
              <a:rPr lang="en-US" sz="1800" dirty="0"/>
              <a:t>Member fees based on weight of PPP supplied</a:t>
            </a:r>
          </a:p>
          <a:p>
            <a:r>
              <a:rPr lang="en-US" dirty="0"/>
              <a:t>Materials covered:</a:t>
            </a:r>
          </a:p>
          <a:p>
            <a:pPr lvl="1"/>
            <a:r>
              <a:rPr lang="en-US" sz="1800" dirty="0"/>
              <a:t>Packaging</a:t>
            </a:r>
          </a:p>
          <a:p>
            <a:pPr lvl="1"/>
            <a:r>
              <a:rPr lang="en-US" sz="1800" dirty="0"/>
              <a:t>Paper product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FB6A76-0F4F-F45A-8BF1-3477317DA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48" y="1998712"/>
            <a:ext cx="5717611" cy="321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2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Collection SYSTEM</a:t>
            </a:r>
          </a:p>
        </p:txBody>
      </p:sp>
    </p:spTree>
    <p:extLst>
      <p:ext uri="{BB962C8B-B14F-4D97-AF65-F5344CB8AC3E}">
        <p14:creationId xmlns:p14="http://schemas.microsoft.com/office/powerpoint/2010/main" val="3074553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ACCEPTED MATERIALS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Compatible materials with viable end markets</a:t>
            </a:r>
          </a:p>
          <a:p>
            <a:r>
              <a:rPr lang="en-US" dirty="0"/>
              <a:t>List is expansive and harmonized</a:t>
            </a:r>
            <a:endParaRPr lang="en-US" dirty="0">
              <a:cs typeface="Calibri"/>
            </a:endParaRPr>
          </a:p>
          <a:p>
            <a:r>
              <a:rPr lang="en-US" dirty="0"/>
              <a:t>Not accepted PPP:</a:t>
            </a:r>
          </a:p>
          <a:p>
            <a:pPr lvl="1"/>
            <a:r>
              <a:rPr lang="en-US" sz="1800" dirty="0"/>
              <a:t>Composition audits</a:t>
            </a:r>
          </a:p>
          <a:p>
            <a:pPr lvl="1"/>
            <a:r>
              <a:rPr lang="en-US" sz="1800" dirty="0"/>
              <a:t>Research &amp; analysis – barriers, best practices</a:t>
            </a:r>
          </a:p>
          <a:p>
            <a:pPr lvl="1"/>
            <a:r>
              <a:rPr lang="en-US" sz="1800" dirty="0"/>
              <a:t>Engage with processors and end markets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Pilots</a:t>
            </a:r>
          </a:p>
          <a:p>
            <a:r>
              <a:rPr lang="en-US" sz="1800" dirty="0"/>
              <a:t>Jan 1 changes:</a:t>
            </a:r>
          </a:p>
          <a:p>
            <a:pPr lvl="1"/>
            <a:r>
              <a:rPr lang="en-US" sz="1800" dirty="0"/>
              <a:t>Packaging-like products</a:t>
            </a:r>
          </a:p>
          <a:p>
            <a:pPr lvl="1"/>
            <a:r>
              <a:rPr lang="en-US" sz="1800" dirty="0"/>
              <a:t>Single-use products</a:t>
            </a:r>
          </a:p>
          <a:p>
            <a:pPr lvl="1"/>
            <a:r>
              <a:rPr lang="en-US" sz="1800" dirty="0"/>
              <a:t>Flexible Plastics – combining 2 streams</a:t>
            </a:r>
          </a:p>
          <a:p>
            <a:pPr lvl="1"/>
            <a:r>
              <a:rPr lang="en-US" sz="1800" dirty="0"/>
              <a:t>“Squishy” foam</a:t>
            </a:r>
          </a:p>
          <a:p>
            <a:pPr lvl="1"/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FA5C39-16FB-C1DF-0844-F7108954C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66" y="1997065"/>
            <a:ext cx="561854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32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4" y="618808"/>
            <a:ext cx="11387575" cy="762952"/>
          </a:xfrm>
        </p:spPr>
        <p:txBody>
          <a:bodyPr/>
          <a:lstStyle/>
          <a:p>
            <a:r>
              <a:rPr lang="en-US" dirty="0"/>
              <a:t>INTEGRATED RECYCLE BC COLLECTION SERVICES (ICS)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030915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Focus on flexibility to meet changing demands and ensure reasonable levels of service</a:t>
            </a:r>
          </a:p>
          <a:p>
            <a:r>
              <a:rPr lang="en-US" dirty="0"/>
              <a:t>ICS: Service or combination of services that provide regular opportunities to collect </a:t>
            </a:r>
            <a:r>
              <a:rPr lang="en-US" u="sng" dirty="0"/>
              <a:t>all</a:t>
            </a:r>
            <a:r>
              <a:rPr lang="en-US" dirty="0"/>
              <a:t> PPP categories:</a:t>
            </a:r>
          </a:p>
          <a:p>
            <a:pPr lvl="1"/>
            <a:r>
              <a:rPr lang="en-US" sz="1800" dirty="0"/>
              <a:t>All categories accepted at curbside</a:t>
            </a:r>
          </a:p>
          <a:p>
            <a:pPr lvl="1"/>
            <a:r>
              <a:rPr lang="en-US" sz="1800" dirty="0"/>
              <a:t>Depots, retail locations or mobile depots to augment curbside/MF collection</a:t>
            </a:r>
          </a:p>
          <a:p>
            <a:pPr lvl="1"/>
            <a:r>
              <a:rPr lang="en-US" sz="1800" dirty="0"/>
              <a:t>All categories accepted at depots, retail locations or mobile depots</a:t>
            </a:r>
          </a:p>
          <a:p>
            <a:r>
              <a:rPr lang="en-US" dirty="0"/>
              <a:t>Methods may differ by community size, contractor availability, etc.</a:t>
            </a:r>
            <a:endParaRPr lang="en-US" dirty="0">
              <a:cs typeface="Calibri"/>
            </a:endParaRPr>
          </a:p>
          <a:p>
            <a:r>
              <a:rPr lang="en-US" dirty="0"/>
              <a:t>Goal is to provide service in all eligible communities and recruit as necessary annually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11D2B87-35A4-E7E4-D933-6642F49E3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2"/>
          <a:stretch/>
        </p:blipFill>
        <p:spPr bwMode="auto">
          <a:xfrm>
            <a:off x="7171765" y="2381811"/>
            <a:ext cx="4677245" cy="279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424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ICS ELIGIBILITY CRITERIA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72964" cy="4169418"/>
          </a:xfrm>
        </p:spPr>
        <p:txBody>
          <a:bodyPr/>
          <a:lstStyle/>
          <a:p>
            <a:r>
              <a:rPr lang="en-US" dirty="0"/>
              <a:t>Plan includes detailed criteria to outline communities eligible for Integrated Collection Services (ICS)</a:t>
            </a:r>
          </a:p>
          <a:p>
            <a:r>
              <a:rPr lang="en-US" dirty="0"/>
              <a:t>Eligibility criteria focuses on:</a:t>
            </a:r>
          </a:p>
          <a:p>
            <a:pPr lvl="1"/>
            <a:r>
              <a:rPr lang="en-US" sz="1800" dirty="0"/>
              <a:t>Community population</a:t>
            </a:r>
          </a:p>
          <a:p>
            <a:pPr lvl="1"/>
            <a:r>
              <a:rPr lang="en-US" sz="1800" dirty="0"/>
              <a:t>Distance to depot and larger service center</a:t>
            </a:r>
          </a:p>
          <a:p>
            <a:pPr lvl="1"/>
            <a:r>
              <a:rPr lang="en-US" sz="1800" dirty="0"/>
              <a:t>Availability of garbage and grocery services</a:t>
            </a:r>
          </a:p>
          <a:p>
            <a:pPr lvl="1"/>
            <a:r>
              <a:rPr lang="en-US" sz="1800" dirty="0"/>
              <a:t>Meaningful contribution to collection volumes</a:t>
            </a:r>
          </a:p>
          <a:p>
            <a:pPr lvl="1"/>
            <a:r>
              <a:rPr lang="en-US" sz="1800" dirty="0"/>
              <a:t>Convenience without duplication of transportation</a:t>
            </a:r>
          </a:p>
          <a:p>
            <a:r>
              <a:rPr lang="en-US" dirty="0"/>
              <a:t>Depots are currently the primary ICS method</a:t>
            </a:r>
          </a:p>
          <a:p>
            <a:r>
              <a:rPr lang="en-US" dirty="0"/>
              <a:t>Recycle BC will </a:t>
            </a:r>
            <a:r>
              <a:rPr lang="en-US" dirty="0" err="1"/>
              <a:t>honour</a:t>
            </a:r>
            <a:r>
              <a:rPr lang="en-US" dirty="0"/>
              <a:t> existing agreements in communities that do not meet eligibility criteria</a:t>
            </a:r>
          </a:p>
          <a:p>
            <a:r>
              <a:rPr lang="en-US" dirty="0"/>
              <a:t>Satellite depots</a:t>
            </a:r>
          </a:p>
        </p:txBody>
      </p:sp>
      <p:pic>
        <p:nvPicPr>
          <p:cNvPr id="10242" name="Picture 2" descr="British Columbia Map PPT Slide 1">
            <a:extLst>
              <a:ext uri="{FF2B5EF4-FFF2-40B4-BE49-F238E27FC236}">
                <a16:creationId xmlns:a16="http://schemas.microsoft.com/office/drawing/2014/main" id="{DDFA727E-56CA-216A-9523-E598A0533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14881" r="20458" b="9128"/>
          <a:stretch/>
        </p:blipFill>
        <p:spPr bwMode="auto">
          <a:xfrm>
            <a:off x="7602071" y="1652484"/>
            <a:ext cx="3630706" cy="39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095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DD70B4AB69354C9C98EA5A81AE824B" ma:contentTypeVersion="4" ma:contentTypeDescription="Create a new document." ma:contentTypeScope="" ma:versionID="194344ecd59fb57ccc6dfd26359ab5c6">
  <xsd:schema xmlns:xsd="http://www.w3.org/2001/XMLSchema" xmlns:xs="http://www.w3.org/2001/XMLSchema" xmlns:p="http://schemas.microsoft.com/office/2006/metadata/properties" xmlns:ns2="2e910f27-97b7-452c-9935-341fccc93d05" targetNamespace="http://schemas.microsoft.com/office/2006/metadata/properties" ma:root="true" ma:fieldsID="c86ce009db04491c45c53f2ccc5f7222" ns2:_="">
    <xsd:import namespace="2e910f27-97b7-452c-9935-341fccc93d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910f27-97b7-452c-9935-341fccc93d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6EA2DF-59B8-4306-9356-48C22913B2C1}"/>
</file>

<file path=customXml/itemProps2.xml><?xml version="1.0" encoding="utf-8"?>
<ds:datastoreItem xmlns:ds="http://schemas.openxmlformats.org/officeDocument/2006/customXml" ds:itemID="{8B25B249-55E4-4A02-AD78-2246897B340A}">
  <ds:schemaRefs>
    <ds:schemaRef ds:uri="http://schemas.microsoft.com/office/2006/documentManagement/types"/>
    <ds:schemaRef ds:uri="45ed489c-07d0-4ac0-b750-d37d20f71815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dcmitype/"/>
    <ds:schemaRef ds:uri="1754ea87-c380-45ed-8672-710512649a4e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261CB31-82C6-415C-846A-419C7C5DB8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4834</TotalTime>
  <Words>1368</Words>
  <Application>Microsoft Office PowerPoint</Application>
  <PresentationFormat>Widescreen</PresentationFormat>
  <Paragraphs>340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 Math</vt:lpstr>
      <vt:lpstr>Courier New</vt:lpstr>
      <vt:lpstr>Wingdings</vt:lpstr>
      <vt:lpstr>Office Theme</vt:lpstr>
      <vt:lpstr>Custom Design</vt:lpstr>
      <vt:lpstr>1_Custom Design</vt:lpstr>
      <vt:lpstr>Bc bottle &amp; recycling depot association</vt:lpstr>
      <vt:lpstr>Background &amp; Context </vt:lpstr>
      <vt:lpstr>PROGRAM PLAN</vt:lpstr>
      <vt:lpstr>PLAN CONTEXT</vt:lpstr>
      <vt:lpstr>EPR AGENCY</vt:lpstr>
      <vt:lpstr>Collection SYSTEM</vt:lpstr>
      <vt:lpstr>ACCEPTED MATERIALS</vt:lpstr>
      <vt:lpstr>INTEGRATED RECYCLE BC COLLECTION SERVICES (ICS)</vt:lpstr>
      <vt:lpstr>ICS ELIGIBILITY CRITERIA</vt:lpstr>
      <vt:lpstr>ICS ELIGIBILITY: MUNICIPALITIES</vt:lpstr>
      <vt:lpstr>ICS ELIGIBILITY: SMALL &amp; ISLAND COMMUNITIES</vt:lpstr>
      <vt:lpstr>FINANCIAL INCENTIVE PROCESS</vt:lpstr>
      <vt:lpstr>COST STUDY PROCESS</vt:lpstr>
      <vt:lpstr>COST STUDY INPUTS</vt:lpstr>
      <vt:lpstr>FINANCIAL INCENTIVES – TIMELINE</vt:lpstr>
      <vt:lpstr>Performance targets</vt:lpstr>
      <vt:lpstr>PROGRAM RECOVERY RATE</vt:lpstr>
      <vt:lpstr>PROGRAM RECOVERY RATE – TO DATE</vt:lpstr>
      <vt:lpstr>PROGRAM RECOVERY RATE – NON-PPP</vt:lpstr>
      <vt:lpstr>PROGRAM RECOVERY RATE – TARGETS</vt:lpstr>
      <vt:lpstr>MATERIAL CATEGORY PERFORMANCE TARGETS</vt:lpstr>
      <vt:lpstr>MATERIAL CATEGORY PERFORMANCE TARGETS - NEW</vt:lpstr>
      <vt:lpstr>PROGRAM PLAN CONSULTATION</vt:lpstr>
      <vt:lpstr>Questions &amp; discussions  </vt:lpstr>
      <vt:lpstr>PowerPoint Presentation</vt:lpstr>
    </vt:vector>
  </TitlesOfParts>
  <Company>elemental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lizzie</dc:creator>
  <cp:lastModifiedBy>Jordan Best</cp:lastModifiedBy>
  <cp:revision>123</cp:revision>
  <cp:lastPrinted>2016-11-21T23:54:19Z</cp:lastPrinted>
  <dcterms:created xsi:type="dcterms:W3CDTF">2016-11-21T17:16:56Z</dcterms:created>
  <dcterms:modified xsi:type="dcterms:W3CDTF">2022-11-17T00:31:15Z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0x0101002CDD70B4AB69354C9C98EA5A81AE824B</vt:lpwstr>
  </property>
  <property fmtid="{D5CDD505-2E9C-101B-9397-08002B2CF9AE}" pid="3" name="MediaServiceImageTags">
    <vt:lpwstr/>
  </property>
</Properties>
</file>