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  <p:sldMasterId id="2147483656" r:id="rId5"/>
    <p:sldMasterId id="2147483657" r:id="rId6"/>
  </p:sldMasterIdLst>
  <p:notesMasterIdLst>
    <p:notesMasterId r:id="rId54"/>
  </p:notesMasterIdLst>
  <p:handoutMasterIdLst>
    <p:handoutMasterId r:id="rId55"/>
  </p:handoutMasterIdLst>
  <p:sldIdLst>
    <p:sldId id="265" r:id="rId7"/>
    <p:sldId id="378" r:id="rId8"/>
    <p:sldId id="379" r:id="rId9"/>
    <p:sldId id="380" r:id="rId10"/>
    <p:sldId id="267" r:id="rId11"/>
    <p:sldId id="361" r:id="rId12"/>
    <p:sldId id="270" r:id="rId13"/>
    <p:sldId id="271" r:id="rId14"/>
    <p:sldId id="272" r:id="rId15"/>
    <p:sldId id="273" r:id="rId16"/>
    <p:sldId id="376" r:id="rId17"/>
    <p:sldId id="274" r:id="rId18"/>
    <p:sldId id="276" r:id="rId19"/>
    <p:sldId id="277" r:id="rId20"/>
    <p:sldId id="278" r:id="rId21"/>
    <p:sldId id="279" r:id="rId22"/>
    <p:sldId id="280" r:id="rId23"/>
    <p:sldId id="283" r:id="rId24"/>
    <p:sldId id="286" r:id="rId25"/>
    <p:sldId id="285" r:id="rId26"/>
    <p:sldId id="288" r:id="rId27"/>
    <p:sldId id="287" r:id="rId28"/>
    <p:sldId id="289" r:id="rId29"/>
    <p:sldId id="290" r:id="rId30"/>
    <p:sldId id="291" r:id="rId31"/>
    <p:sldId id="269" r:id="rId32"/>
    <p:sldId id="293" r:id="rId33"/>
    <p:sldId id="294" r:id="rId34"/>
    <p:sldId id="296" r:id="rId35"/>
    <p:sldId id="295" r:id="rId36"/>
    <p:sldId id="297" r:id="rId37"/>
    <p:sldId id="298" r:id="rId38"/>
    <p:sldId id="299" r:id="rId39"/>
    <p:sldId id="300" r:id="rId40"/>
    <p:sldId id="377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82" r:id="rId49"/>
    <p:sldId id="383" r:id="rId50"/>
    <p:sldId id="308" r:id="rId51"/>
    <p:sldId id="309" r:id="rId52"/>
    <p:sldId id="263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2055" userDrawn="1">
          <p15:clr>
            <a:srgbClr val="A4A3A4"/>
          </p15:clr>
        </p15:guide>
        <p15:guide id="3" pos="559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6754BF-3F5C-A3F8-BF5A-D60AFEB5AAA3}" name="Tamara Burns" initials="TB" userId="S::tburns@recyclebc.ca::5e278b56-e777-4dd1-b74f-355fc54d95ec" providerId="AD"/>
  <p188:author id="{4B7FBEC4-4EEF-632F-F6BE-04C3DCE30AC2}" name="Sam Baker" initials="SB" userId="S::SBaker@recyclebc.ca::052c59f8-a70e-472c-85b1-792f82cbf5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DAA"/>
    <a:srgbClr val="85C559"/>
    <a:srgbClr val="93999E"/>
    <a:srgbClr val="21C559"/>
    <a:srgbClr val="007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19DC84-96E4-4577-82D7-C7B50FA4E191}" v="5" dt="2022-10-31T19:19:14.736"/>
    <p1510:client id="{5E377B06-725B-49D5-9E82-491DAD6012C0}" v="4" dt="2022-10-31T16:43:21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83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14" y="114"/>
      </p:cViewPr>
      <p:guideLst>
        <p:guide orient="horz" pos="3456"/>
        <p:guide pos="2055"/>
        <p:guide pos="55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Best" userId="6dcc8d89-163e-4d54-813a-b410295e2488" providerId="ADAL" clId="{5119DC84-96E4-4577-82D7-C7B50FA4E191}"/>
    <pc:docChg chg="custSel addSld delSld modSld sldOrd">
      <pc:chgData name="Jordan Best" userId="6dcc8d89-163e-4d54-813a-b410295e2488" providerId="ADAL" clId="{5119DC84-96E4-4577-82D7-C7B50FA4E191}" dt="2022-10-31T19:19:14.736" v="18"/>
      <pc:docMkLst>
        <pc:docMk/>
      </pc:docMkLst>
      <pc:sldChg chg="addSp delSp modSp mod">
        <pc:chgData name="Jordan Best" userId="6dcc8d89-163e-4d54-813a-b410295e2488" providerId="ADAL" clId="{5119DC84-96E4-4577-82D7-C7B50FA4E191}" dt="2022-10-31T17:42:57.535" v="7" actId="1076"/>
        <pc:sldMkLst>
          <pc:docMk/>
          <pc:sldMk cId="945164898" sldId="295"/>
        </pc:sldMkLst>
        <pc:spChg chg="del">
          <ac:chgData name="Jordan Best" userId="6dcc8d89-163e-4d54-813a-b410295e2488" providerId="ADAL" clId="{5119DC84-96E4-4577-82D7-C7B50FA4E191}" dt="2022-10-31T17:42:52.304" v="4" actId="478"/>
          <ac:spMkLst>
            <pc:docMk/>
            <pc:sldMk cId="945164898" sldId="295"/>
            <ac:spMk id="2" creationId="{00000000-0000-0000-0000-000000000000}"/>
          </ac:spMkLst>
        </pc:spChg>
        <pc:spChg chg="add del mod">
          <ac:chgData name="Jordan Best" userId="6dcc8d89-163e-4d54-813a-b410295e2488" providerId="ADAL" clId="{5119DC84-96E4-4577-82D7-C7B50FA4E191}" dt="2022-10-31T17:42:54.115" v="5" actId="478"/>
          <ac:spMkLst>
            <pc:docMk/>
            <pc:sldMk cId="945164898" sldId="295"/>
            <ac:spMk id="5" creationId="{10A50D83-83F6-7608-7937-3DBC7AEE76C4}"/>
          </ac:spMkLst>
        </pc:spChg>
        <pc:spChg chg="add mod">
          <ac:chgData name="Jordan Best" userId="6dcc8d89-163e-4d54-813a-b410295e2488" providerId="ADAL" clId="{5119DC84-96E4-4577-82D7-C7B50FA4E191}" dt="2022-10-31T17:42:57.535" v="7" actId="1076"/>
          <ac:spMkLst>
            <pc:docMk/>
            <pc:sldMk cId="945164898" sldId="295"/>
            <ac:spMk id="6" creationId="{D8F1ED06-FFFA-3059-55B9-EA0F02211E27}"/>
          </ac:spMkLst>
        </pc:spChg>
      </pc:sldChg>
      <pc:sldChg chg="addSp delSp modSp mod">
        <pc:chgData name="Jordan Best" userId="6dcc8d89-163e-4d54-813a-b410295e2488" providerId="ADAL" clId="{5119DC84-96E4-4577-82D7-C7B50FA4E191}" dt="2022-10-31T17:42:48.623" v="3" actId="1076"/>
        <pc:sldMkLst>
          <pc:docMk/>
          <pc:sldMk cId="3796615452" sldId="296"/>
        </pc:sldMkLst>
        <pc:spChg chg="del">
          <ac:chgData name="Jordan Best" userId="6dcc8d89-163e-4d54-813a-b410295e2488" providerId="ADAL" clId="{5119DC84-96E4-4577-82D7-C7B50FA4E191}" dt="2022-10-31T17:42:40.523" v="0" actId="478"/>
          <ac:spMkLst>
            <pc:docMk/>
            <pc:sldMk cId="3796615452" sldId="296"/>
            <ac:spMk id="2" creationId="{00000000-0000-0000-0000-000000000000}"/>
          </ac:spMkLst>
        </pc:spChg>
        <pc:spChg chg="add del mod">
          <ac:chgData name="Jordan Best" userId="6dcc8d89-163e-4d54-813a-b410295e2488" providerId="ADAL" clId="{5119DC84-96E4-4577-82D7-C7B50FA4E191}" dt="2022-10-31T17:42:44.552" v="1" actId="478"/>
          <ac:spMkLst>
            <pc:docMk/>
            <pc:sldMk cId="3796615452" sldId="296"/>
            <ac:spMk id="6" creationId="{1CD86484-D96A-CB49-AB45-C33142254A25}"/>
          </ac:spMkLst>
        </pc:spChg>
        <pc:spChg chg="add mod">
          <ac:chgData name="Jordan Best" userId="6dcc8d89-163e-4d54-813a-b410295e2488" providerId="ADAL" clId="{5119DC84-96E4-4577-82D7-C7B50FA4E191}" dt="2022-10-31T17:42:48.623" v="3" actId="1076"/>
          <ac:spMkLst>
            <pc:docMk/>
            <pc:sldMk cId="3796615452" sldId="296"/>
            <ac:spMk id="7" creationId="{5DFDCB02-3EC8-0CFC-F24F-0E162819992F}"/>
          </ac:spMkLst>
        </pc:spChg>
      </pc:sldChg>
      <pc:sldChg chg="addSp delSp modSp mod">
        <pc:chgData name="Jordan Best" userId="6dcc8d89-163e-4d54-813a-b410295e2488" providerId="ADAL" clId="{5119DC84-96E4-4577-82D7-C7B50FA4E191}" dt="2022-10-31T17:43:10.935" v="11" actId="1076"/>
        <pc:sldMkLst>
          <pc:docMk/>
          <pc:sldMk cId="111064386" sldId="297"/>
        </pc:sldMkLst>
        <pc:spChg chg="del">
          <ac:chgData name="Jordan Best" userId="6dcc8d89-163e-4d54-813a-b410295e2488" providerId="ADAL" clId="{5119DC84-96E4-4577-82D7-C7B50FA4E191}" dt="2022-10-31T17:43:00.866" v="8" actId="478"/>
          <ac:spMkLst>
            <pc:docMk/>
            <pc:sldMk cId="111064386" sldId="297"/>
            <ac:spMk id="2" creationId="{00000000-0000-0000-0000-000000000000}"/>
          </ac:spMkLst>
        </pc:spChg>
        <pc:spChg chg="add del mod">
          <ac:chgData name="Jordan Best" userId="6dcc8d89-163e-4d54-813a-b410295e2488" providerId="ADAL" clId="{5119DC84-96E4-4577-82D7-C7B50FA4E191}" dt="2022-10-31T17:43:05.442" v="9" actId="478"/>
          <ac:spMkLst>
            <pc:docMk/>
            <pc:sldMk cId="111064386" sldId="297"/>
            <ac:spMk id="5" creationId="{938DDBA0-C5B6-87C8-E725-92E5414E91DA}"/>
          </ac:spMkLst>
        </pc:spChg>
        <pc:spChg chg="add mod">
          <ac:chgData name="Jordan Best" userId="6dcc8d89-163e-4d54-813a-b410295e2488" providerId="ADAL" clId="{5119DC84-96E4-4577-82D7-C7B50FA4E191}" dt="2022-10-31T17:43:10.935" v="11" actId="1076"/>
          <ac:spMkLst>
            <pc:docMk/>
            <pc:sldMk cId="111064386" sldId="297"/>
            <ac:spMk id="6" creationId="{80545501-425B-85C6-4A39-8C0F07A2DAC5}"/>
          </ac:spMkLst>
        </pc:spChg>
      </pc:sldChg>
      <pc:sldChg chg="add del ord">
        <pc:chgData name="Jordan Best" userId="6dcc8d89-163e-4d54-813a-b410295e2488" providerId="ADAL" clId="{5119DC84-96E4-4577-82D7-C7B50FA4E191}" dt="2022-10-31T19:18:04.006" v="15"/>
        <pc:sldMkLst>
          <pc:docMk/>
          <pc:sldMk cId="3576311297" sldId="302"/>
        </pc:sldMkLst>
      </pc:sldChg>
      <pc:sldChg chg="addSp delSp modSp mod">
        <pc:chgData name="Jordan Best" userId="6dcc8d89-163e-4d54-813a-b410295e2488" providerId="ADAL" clId="{5119DC84-96E4-4577-82D7-C7B50FA4E191}" dt="2022-10-31T19:19:14.736" v="18"/>
        <pc:sldMkLst>
          <pc:docMk/>
          <pc:sldMk cId="3019840339" sldId="377"/>
        </pc:sldMkLst>
        <pc:picChg chg="add mod">
          <ac:chgData name="Jordan Best" userId="6dcc8d89-163e-4d54-813a-b410295e2488" providerId="ADAL" clId="{5119DC84-96E4-4577-82D7-C7B50FA4E191}" dt="2022-10-31T19:19:14.736" v="18"/>
          <ac:picMkLst>
            <pc:docMk/>
            <pc:sldMk cId="3019840339" sldId="377"/>
            <ac:picMk id="4" creationId="{057B5271-6360-3168-41C2-857B9949523C}"/>
          </ac:picMkLst>
        </pc:picChg>
        <pc:picChg chg="del">
          <ac:chgData name="Jordan Best" userId="6dcc8d89-163e-4d54-813a-b410295e2488" providerId="ADAL" clId="{5119DC84-96E4-4577-82D7-C7B50FA4E191}" dt="2022-10-31T19:19:14.256" v="17" actId="478"/>
          <ac:picMkLst>
            <pc:docMk/>
            <pc:sldMk cId="3019840339" sldId="377"/>
            <ac:picMk id="5" creationId="{01B98739-D74C-73A4-70A8-D440935E81A6}"/>
          </ac:picMkLst>
        </pc:picChg>
      </pc:sldChg>
      <pc:sldChg chg="del">
        <pc:chgData name="Jordan Best" userId="6dcc8d89-163e-4d54-813a-b410295e2488" providerId="ADAL" clId="{5119DC84-96E4-4577-82D7-C7B50FA4E191}" dt="2022-10-31T19:18:33.240" v="16" actId="47"/>
        <pc:sldMkLst>
          <pc:docMk/>
          <pc:sldMk cId="410502388" sldId="381"/>
        </pc:sldMkLst>
      </pc:sldChg>
    </pc:docChg>
  </pc:docChgLst>
  <pc:docChgLst>
    <pc:chgData name="Jordan Best" userId="6dcc8d89-163e-4d54-813a-b410295e2488" providerId="ADAL" clId="{5E377B06-725B-49D5-9E82-491DAD6012C0}"/>
    <pc:docChg chg="custSel addSld delSld modSld sldOrd">
      <pc:chgData name="Jordan Best" userId="6dcc8d89-163e-4d54-813a-b410295e2488" providerId="ADAL" clId="{5E377B06-725B-49D5-9E82-491DAD6012C0}" dt="2022-10-31T16:44:25.612" v="60"/>
      <pc:docMkLst>
        <pc:docMk/>
      </pc:docMkLst>
      <pc:sldChg chg="modSp mod">
        <pc:chgData name="Jordan Best" userId="6dcc8d89-163e-4d54-813a-b410295e2488" providerId="ADAL" clId="{5E377B06-725B-49D5-9E82-491DAD6012C0}" dt="2022-10-31T16:31:59.299" v="51" actId="20577"/>
        <pc:sldMkLst>
          <pc:docMk/>
          <pc:sldMk cId="3961730987" sldId="265"/>
        </pc:sldMkLst>
        <pc:spChg chg="mod">
          <ac:chgData name="Jordan Best" userId="6dcc8d89-163e-4d54-813a-b410295e2488" providerId="ADAL" clId="{5E377B06-725B-49D5-9E82-491DAD6012C0}" dt="2022-10-31T16:31:49.331" v="36" actId="313"/>
          <ac:spMkLst>
            <pc:docMk/>
            <pc:sldMk cId="3961730987" sldId="265"/>
            <ac:spMk id="2" creationId="{00000000-0000-0000-0000-000000000000}"/>
          </ac:spMkLst>
        </pc:spChg>
        <pc:spChg chg="mod">
          <ac:chgData name="Jordan Best" userId="6dcc8d89-163e-4d54-813a-b410295e2488" providerId="ADAL" clId="{5E377B06-725B-49D5-9E82-491DAD6012C0}" dt="2022-10-31T16:31:59.299" v="51" actId="20577"/>
          <ac:spMkLst>
            <pc:docMk/>
            <pc:sldMk cId="3961730987" sldId="265"/>
            <ac:spMk id="4" creationId="{00000000-0000-0000-0000-000000000000}"/>
          </ac:spMkLst>
        </pc:spChg>
      </pc:sldChg>
      <pc:sldChg chg="modSp mod">
        <pc:chgData name="Jordan Best" userId="6dcc8d89-163e-4d54-813a-b410295e2488" providerId="ADAL" clId="{5E377B06-725B-49D5-9E82-491DAD6012C0}" dt="2022-10-31T16:37:41.078" v="55" actId="20577"/>
        <pc:sldMkLst>
          <pc:docMk/>
          <pc:sldMk cId="1749632963" sldId="309"/>
        </pc:sldMkLst>
        <pc:spChg chg="mod">
          <ac:chgData name="Jordan Best" userId="6dcc8d89-163e-4d54-813a-b410295e2488" providerId="ADAL" clId="{5E377B06-725B-49D5-9E82-491DAD6012C0}" dt="2022-10-31T16:37:41.078" v="55" actId="20577"/>
          <ac:spMkLst>
            <pc:docMk/>
            <pc:sldMk cId="1749632963" sldId="309"/>
            <ac:spMk id="3" creationId="{00000000-0000-0000-0000-000000000000}"/>
          </ac:spMkLst>
        </pc:spChg>
      </pc:sldChg>
      <pc:sldChg chg="add">
        <pc:chgData name="Jordan Best" userId="6dcc8d89-163e-4d54-813a-b410295e2488" providerId="ADAL" clId="{5E377B06-725B-49D5-9E82-491DAD6012C0}" dt="2022-10-31T16:34:47.878" v="53"/>
        <pc:sldMkLst>
          <pc:docMk/>
          <pc:sldMk cId="967876190" sldId="361"/>
        </pc:sldMkLst>
      </pc:sldChg>
      <pc:sldChg chg="ord">
        <pc:chgData name="Jordan Best" userId="6dcc8d89-163e-4d54-813a-b410295e2488" providerId="ADAL" clId="{5E377B06-725B-49D5-9E82-491DAD6012C0}" dt="2022-10-31T16:44:25.612" v="60"/>
        <pc:sldMkLst>
          <pc:docMk/>
          <pc:sldMk cId="1874444087" sldId="376"/>
        </pc:sldMkLst>
      </pc:sldChg>
      <pc:sldChg chg="add setBg">
        <pc:chgData name="Jordan Best" userId="6dcc8d89-163e-4d54-813a-b410295e2488" providerId="ADAL" clId="{5E377B06-725B-49D5-9E82-491DAD6012C0}" dt="2022-10-31T16:33:58.564" v="52"/>
        <pc:sldMkLst>
          <pc:docMk/>
          <pc:sldMk cId="4129802360" sldId="378"/>
        </pc:sldMkLst>
      </pc:sldChg>
      <pc:sldChg chg="add">
        <pc:chgData name="Jordan Best" userId="6dcc8d89-163e-4d54-813a-b410295e2488" providerId="ADAL" clId="{5E377B06-725B-49D5-9E82-491DAD6012C0}" dt="2022-10-31T16:33:58.564" v="52"/>
        <pc:sldMkLst>
          <pc:docMk/>
          <pc:sldMk cId="4254394804" sldId="379"/>
        </pc:sldMkLst>
      </pc:sldChg>
      <pc:sldChg chg="add">
        <pc:chgData name="Jordan Best" userId="6dcc8d89-163e-4d54-813a-b410295e2488" providerId="ADAL" clId="{5E377B06-725B-49D5-9E82-491DAD6012C0}" dt="2022-10-31T16:33:58.564" v="52"/>
        <pc:sldMkLst>
          <pc:docMk/>
          <pc:sldMk cId="879483867" sldId="380"/>
        </pc:sldMkLst>
      </pc:sldChg>
      <pc:sldChg chg="add">
        <pc:chgData name="Jordan Best" userId="6dcc8d89-163e-4d54-813a-b410295e2488" providerId="ADAL" clId="{5E377B06-725B-49D5-9E82-491DAD6012C0}" dt="2022-10-31T16:39:30.943" v="56"/>
        <pc:sldMkLst>
          <pc:docMk/>
          <pc:sldMk cId="410502388" sldId="381"/>
        </pc:sldMkLst>
      </pc:sldChg>
      <pc:sldChg chg="add">
        <pc:chgData name="Jordan Best" userId="6dcc8d89-163e-4d54-813a-b410295e2488" providerId="ADAL" clId="{5E377B06-725B-49D5-9E82-491DAD6012C0}" dt="2022-10-31T16:43:21.739" v="57"/>
        <pc:sldMkLst>
          <pc:docMk/>
          <pc:sldMk cId="2660745373" sldId="382"/>
        </pc:sldMkLst>
      </pc:sldChg>
      <pc:sldChg chg="add">
        <pc:chgData name="Jordan Best" userId="6dcc8d89-163e-4d54-813a-b410295e2488" providerId="ADAL" clId="{5E377B06-725B-49D5-9E82-491DAD6012C0}" dt="2022-10-31T16:43:21.739" v="57"/>
        <pc:sldMkLst>
          <pc:docMk/>
          <pc:sldMk cId="2284700629" sldId="383"/>
        </pc:sldMkLst>
      </pc:sldChg>
      <pc:sldChg chg="add del">
        <pc:chgData name="Jordan Best" userId="6dcc8d89-163e-4d54-813a-b410295e2488" providerId="ADAL" clId="{5E377B06-725B-49D5-9E82-491DAD6012C0}" dt="2022-10-31T16:43:30.259" v="58" actId="47"/>
        <pc:sldMkLst>
          <pc:docMk/>
          <pc:sldMk cId="3717488000" sldId="38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938C2-675C-0E4F-81F5-9C9E33792590}" type="doc">
      <dgm:prSet loTypeId="urn:microsoft.com/office/officeart/2005/8/layout/vList3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33E99AB-052C-7740-BD2B-05D89116D8C9}">
      <dgm:prSet phldrT="[Text]"/>
      <dgm:spPr/>
      <dgm:t>
        <a:bodyPr/>
        <a:lstStyle/>
        <a:p>
          <a:r>
            <a:rPr lang="en-US" dirty="0"/>
            <a:t>Welcome</a:t>
          </a:r>
        </a:p>
      </dgm:t>
    </dgm:pt>
    <dgm:pt modelId="{67E3CA48-0F90-F540-89A4-55AED817AC07}" type="parTrans" cxnId="{88411A81-08F1-514C-A838-6F1E141BDDD5}">
      <dgm:prSet/>
      <dgm:spPr/>
      <dgm:t>
        <a:bodyPr/>
        <a:lstStyle/>
        <a:p>
          <a:endParaRPr lang="en-US"/>
        </a:p>
      </dgm:t>
    </dgm:pt>
    <dgm:pt modelId="{29EE91B1-2691-1043-8817-57F54A04C406}" type="sibTrans" cxnId="{88411A81-08F1-514C-A838-6F1E141BDDD5}">
      <dgm:prSet/>
      <dgm:spPr/>
      <dgm:t>
        <a:bodyPr/>
        <a:lstStyle/>
        <a:p>
          <a:endParaRPr lang="en-US"/>
        </a:p>
      </dgm:t>
    </dgm:pt>
    <dgm:pt modelId="{3558297B-F25B-0C48-BE5E-24BA0F67B5D9}">
      <dgm:prSet phldrT="[Text]"/>
      <dgm:spPr/>
      <dgm:t>
        <a:bodyPr/>
        <a:lstStyle/>
        <a:p>
          <a:r>
            <a:rPr lang="en-US" dirty="0">
              <a:ea typeface="+mn-lt"/>
              <a:cs typeface="+mn-lt"/>
            </a:rPr>
            <a:t>Program Plan Overview  </a:t>
          </a:r>
          <a:endParaRPr lang="en-US" dirty="0"/>
        </a:p>
      </dgm:t>
    </dgm:pt>
    <dgm:pt modelId="{734B96BE-BD41-4D45-AF47-060CE3955922}" type="parTrans" cxnId="{637E3B47-11B8-6941-8C3F-F49E24D248CD}">
      <dgm:prSet/>
      <dgm:spPr/>
      <dgm:t>
        <a:bodyPr/>
        <a:lstStyle/>
        <a:p>
          <a:endParaRPr lang="en-US"/>
        </a:p>
      </dgm:t>
    </dgm:pt>
    <dgm:pt modelId="{C9AB9E26-E435-4441-8B32-A7EC079EB112}" type="sibTrans" cxnId="{637E3B47-11B8-6941-8C3F-F49E24D248CD}">
      <dgm:prSet/>
      <dgm:spPr/>
      <dgm:t>
        <a:bodyPr/>
        <a:lstStyle/>
        <a:p>
          <a:endParaRPr lang="en-US"/>
        </a:p>
      </dgm:t>
    </dgm:pt>
    <dgm:pt modelId="{1950345D-F549-A149-89AE-2FFD66087824}">
      <dgm:prSet phldrT="[Text]"/>
      <dgm:spPr/>
      <dgm:t>
        <a:bodyPr/>
        <a:lstStyle/>
        <a:p>
          <a:r>
            <a:rPr lang="en-US" dirty="0">
              <a:ea typeface="+mn-lt"/>
              <a:cs typeface="+mn-lt"/>
            </a:rPr>
            <a:t>Question &amp; Answer </a:t>
          </a:r>
          <a:endParaRPr lang="en-US" dirty="0"/>
        </a:p>
      </dgm:t>
    </dgm:pt>
    <dgm:pt modelId="{8D60AE1B-7C81-4241-BFBA-B820B2DCDA94}" type="parTrans" cxnId="{D22F8341-3CFA-EA40-9039-22B10E5EF69B}">
      <dgm:prSet/>
      <dgm:spPr/>
      <dgm:t>
        <a:bodyPr/>
        <a:lstStyle/>
        <a:p>
          <a:endParaRPr lang="en-US"/>
        </a:p>
      </dgm:t>
    </dgm:pt>
    <dgm:pt modelId="{F0979C96-C38C-F94C-B110-D14CDCF4C01B}" type="sibTrans" cxnId="{D22F8341-3CFA-EA40-9039-22B10E5EF69B}">
      <dgm:prSet/>
      <dgm:spPr/>
      <dgm:t>
        <a:bodyPr/>
        <a:lstStyle/>
        <a:p>
          <a:endParaRPr lang="en-US"/>
        </a:p>
      </dgm:t>
    </dgm:pt>
    <dgm:pt modelId="{B17EDA2B-5A0A-BE4C-9B2A-C184BADDA765}">
      <dgm:prSet/>
      <dgm:spPr/>
      <dgm:t>
        <a:bodyPr/>
        <a:lstStyle/>
        <a:p>
          <a:r>
            <a:rPr lang="en-US" dirty="0">
              <a:ea typeface="+mn-lt"/>
              <a:cs typeface="+mn-lt"/>
            </a:rPr>
            <a:t>Discussion  </a:t>
          </a:r>
          <a:endParaRPr lang="en-US" dirty="0"/>
        </a:p>
      </dgm:t>
    </dgm:pt>
    <dgm:pt modelId="{EB2EBAB7-9D66-3746-AF96-316E06991163}" type="parTrans" cxnId="{8D054A84-1225-BE4A-A5E1-20DB6A8E89DB}">
      <dgm:prSet/>
      <dgm:spPr/>
      <dgm:t>
        <a:bodyPr/>
        <a:lstStyle/>
        <a:p>
          <a:endParaRPr lang="en-US"/>
        </a:p>
      </dgm:t>
    </dgm:pt>
    <dgm:pt modelId="{0D54A23E-5A8E-3E4E-A508-A98F1A8D5C28}" type="sibTrans" cxnId="{8D054A84-1225-BE4A-A5E1-20DB6A8E89DB}">
      <dgm:prSet/>
      <dgm:spPr/>
      <dgm:t>
        <a:bodyPr/>
        <a:lstStyle/>
        <a:p>
          <a:endParaRPr lang="en-US"/>
        </a:p>
      </dgm:t>
    </dgm:pt>
    <dgm:pt modelId="{0594A1B6-21F5-B741-BCEF-92C665FD97C7}">
      <dgm:prSet/>
      <dgm:spPr/>
      <dgm:t>
        <a:bodyPr/>
        <a:lstStyle/>
        <a:p>
          <a:r>
            <a:rPr lang="en-US" dirty="0"/>
            <a:t>Consultation</a:t>
          </a:r>
          <a:r>
            <a:rPr lang="en-US" baseline="0" dirty="0"/>
            <a:t> – Next Steps </a:t>
          </a:r>
          <a:endParaRPr lang="en-US" dirty="0"/>
        </a:p>
      </dgm:t>
    </dgm:pt>
    <dgm:pt modelId="{EF44FE01-F226-4A40-9E2C-3493C567AEB6}" type="parTrans" cxnId="{B795EBD5-03AD-FE4D-9F8C-E142BA3F1924}">
      <dgm:prSet/>
      <dgm:spPr/>
      <dgm:t>
        <a:bodyPr/>
        <a:lstStyle/>
        <a:p>
          <a:endParaRPr lang="en-US"/>
        </a:p>
      </dgm:t>
    </dgm:pt>
    <dgm:pt modelId="{A7A13DC0-621D-3941-9BFA-3F17DA49C080}" type="sibTrans" cxnId="{B795EBD5-03AD-FE4D-9F8C-E142BA3F1924}">
      <dgm:prSet/>
      <dgm:spPr/>
      <dgm:t>
        <a:bodyPr/>
        <a:lstStyle/>
        <a:p>
          <a:endParaRPr lang="en-US"/>
        </a:p>
      </dgm:t>
    </dgm:pt>
    <dgm:pt modelId="{AECC25AC-3450-0547-A754-73BAEAA1C462}" type="pres">
      <dgm:prSet presAssocID="{D54938C2-675C-0E4F-81F5-9C9E33792590}" presName="linearFlow" presStyleCnt="0">
        <dgm:presLayoutVars>
          <dgm:dir/>
          <dgm:resizeHandles val="exact"/>
        </dgm:presLayoutVars>
      </dgm:prSet>
      <dgm:spPr/>
    </dgm:pt>
    <dgm:pt modelId="{B78121FF-3125-D14E-9CE0-1FBD619534BA}" type="pres">
      <dgm:prSet presAssocID="{833E99AB-052C-7740-BD2B-05D89116D8C9}" presName="composite" presStyleCnt="0"/>
      <dgm:spPr/>
    </dgm:pt>
    <dgm:pt modelId="{FBD9D79D-BEC0-6441-91AD-53E52C823A51}" type="pres">
      <dgm:prSet presAssocID="{833E99AB-052C-7740-BD2B-05D89116D8C9}" presName="imgShp" presStyleLbl="fgImgPlace1" presStyleIdx="0" presStyleCnt="5"/>
      <dgm:spPr>
        <a:prstGeom prst="rect">
          <a:avLst/>
        </a:prstGeom>
      </dgm:spPr>
    </dgm:pt>
    <dgm:pt modelId="{B4D8779E-F31C-C647-909F-70F3E68278E8}" type="pres">
      <dgm:prSet presAssocID="{833E99AB-052C-7740-BD2B-05D89116D8C9}" presName="txShp" presStyleLbl="node1" presStyleIdx="0" presStyleCnt="5">
        <dgm:presLayoutVars>
          <dgm:bulletEnabled val="1"/>
        </dgm:presLayoutVars>
      </dgm:prSet>
      <dgm:spPr/>
    </dgm:pt>
    <dgm:pt modelId="{4C27DAB6-EAEE-114E-8BB0-66678FAF0670}" type="pres">
      <dgm:prSet presAssocID="{29EE91B1-2691-1043-8817-57F54A04C406}" presName="spacing" presStyleCnt="0"/>
      <dgm:spPr/>
    </dgm:pt>
    <dgm:pt modelId="{F88636C6-6B08-E545-BAF6-8F3ADA2F60DF}" type="pres">
      <dgm:prSet presAssocID="{3558297B-F25B-0C48-BE5E-24BA0F67B5D9}" presName="composite" presStyleCnt="0"/>
      <dgm:spPr/>
    </dgm:pt>
    <dgm:pt modelId="{095EA899-0CAD-4744-9313-6BAF28A0480F}" type="pres">
      <dgm:prSet presAssocID="{3558297B-F25B-0C48-BE5E-24BA0F67B5D9}" presName="imgShp" presStyleLbl="fgImgPlace1" presStyleIdx="1" presStyleCnt="5"/>
      <dgm:spPr>
        <a:prstGeom prst="rect">
          <a:avLst/>
        </a:prstGeom>
      </dgm:spPr>
    </dgm:pt>
    <dgm:pt modelId="{517A8CA5-2656-8240-A5C2-36224FC97D29}" type="pres">
      <dgm:prSet presAssocID="{3558297B-F25B-0C48-BE5E-24BA0F67B5D9}" presName="txShp" presStyleLbl="node1" presStyleIdx="1" presStyleCnt="5">
        <dgm:presLayoutVars>
          <dgm:bulletEnabled val="1"/>
        </dgm:presLayoutVars>
      </dgm:prSet>
      <dgm:spPr/>
    </dgm:pt>
    <dgm:pt modelId="{83CF9B71-91D8-4D4C-9BED-9944C523E770}" type="pres">
      <dgm:prSet presAssocID="{C9AB9E26-E435-4441-8B32-A7EC079EB112}" presName="spacing" presStyleCnt="0"/>
      <dgm:spPr/>
    </dgm:pt>
    <dgm:pt modelId="{5B7E83EF-D2BB-114E-88EA-018BF9E65B2E}" type="pres">
      <dgm:prSet presAssocID="{1950345D-F549-A149-89AE-2FFD66087824}" presName="composite" presStyleCnt="0"/>
      <dgm:spPr/>
    </dgm:pt>
    <dgm:pt modelId="{4A77DA20-6490-C643-8312-0E793EFA5EFB}" type="pres">
      <dgm:prSet presAssocID="{1950345D-F549-A149-89AE-2FFD66087824}" presName="imgShp" presStyleLbl="fgImgPlace1" presStyleIdx="2" presStyleCnt="5"/>
      <dgm:spPr>
        <a:prstGeom prst="rect">
          <a:avLst/>
        </a:prstGeom>
      </dgm:spPr>
    </dgm:pt>
    <dgm:pt modelId="{F6C67384-2AB1-E74A-A5AD-BBE61FB3BF5E}" type="pres">
      <dgm:prSet presAssocID="{1950345D-F549-A149-89AE-2FFD66087824}" presName="txShp" presStyleLbl="node1" presStyleIdx="2" presStyleCnt="5">
        <dgm:presLayoutVars>
          <dgm:bulletEnabled val="1"/>
        </dgm:presLayoutVars>
      </dgm:prSet>
      <dgm:spPr/>
    </dgm:pt>
    <dgm:pt modelId="{B68E3AFA-D64E-0041-9F94-AFF5D0A1CBD7}" type="pres">
      <dgm:prSet presAssocID="{F0979C96-C38C-F94C-B110-D14CDCF4C01B}" presName="spacing" presStyleCnt="0"/>
      <dgm:spPr/>
    </dgm:pt>
    <dgm:pt modelId="{F04C8808-41CD-2C44-95EC-D6B526FCB808}" type="pres">
      <dgm:prSet presAssocID="{B17EDA2B-5A0A-BE4C-9B2A-C184BADDA765}" presName="composite" presStyleCnt="0"/>
      <dgm:spPr/>
    </dgm:pt>
    <dgm:pt modelId="{154A769A-7936-ED4B-BA14-0DA77F1810B2}" type="pres">
      <dgm:prSet presAssocID="{B17EDA2B-5A0A-BE4C-9B2A-C184BADDA765}" presName="imgShp" presStyleLbl="fgImgPlace1" presStyleIdx="3" presStyleCnt="5"/>
      <dgm:spPr>
        <a:prstGeom prst="rect">
          <a:avLst/>
        </a:prstGeom>
      </dgm:spPr>
    </dgm:pt>
    <dgm:pt modelId="{F7FD1AD7-3C90-E848-8194-FB118BDAD299}" type="pres">
      <dgm:prSet presAssocID="{B17EDA2B-5A0A-BE4C-9B2A-C184BADDA765}" presName="txShp" presStyleLbl="node1" presStyleIdx="3" presStyleCnt="5">
        <dgm:presLayoutVars>
          <dgm:bulletEnabled val="1"/>
        </dgm:presLayoutVars>
      </dgm:prSet>
      <dgm:spPr/>
    </dgm:pt>
    <dgm:pt modelId="{E3DDC029-5B66-0945-AF4D-DA69D5062C32}" type="pres">
      <dgm:prSet presAssocID="{0D54A23E-5A8E-3E4E-A508-A98F1A8D5C28}" presName="spacing" presStyleCnt="0"/>
      <dgm:spPr/>
    </dgm:pt>
    <dgm:pt modelId="{EDF33C94-C477-D142-8F1F-1B3041204CD7}" type="pres">
      <dgm:prSet presAssocID="{0594A1B6-21F5-B741-BCEF-92C665FD97C7}" presName="composite" presStyleCnt="0"/>
      <dgm:spPr/>
    </dgm:pt>
    <dgm:pt modelId="{F4E02AD1-6651-B447-8E71-5E65D8E28AE0}" type="pres">
      <dgm:prSet presAssocID="{0594A1B6-21F5-B741-BCEF-92C665FD97C7}" presName="imgShp" presStyleLbl="fgImgPlace1" presStyleIdx="4" presStyleCnt="5"/>
      <dgm:spPr>
        <a:prstGeom prst="rect">
          <a:avLst/>
        </a:prstGeom>
      </dgm:spPr>
    </dgm:pt>
    <dgm:pt modelId="{B6FB711F-5E96-F34C-80BC-BBDED7F8B9CA}" type="pres">
      <dgm:prSet presAssocID="{0594A1B6-21F5-B741-BCEF-92C665FD97C7}" presName="txShp" presStyleLbl="node1" presStyleIdx="4" presStyleCnt="5">
        <dgm:presLayoutVars>
          <dgm:bulletEnabled val="1"/>
        </dgm:presLayoutVars>
      </dgm:prSet>
      <dgm:spPr/>
    </dgm:pt>
  </dgm:ptLst>
  <dgm:cxnLst>
    <dgm:cxn modelId="{FC415319-AE71-0D4C-949D-00CC5BE438AE}" type="presOf" srcId="{3558297B-F25B-0C48-BE5E-24BA0F67B5D9}" destId="{517A8CA5-2656-8240-A5C2-36224FC97D29}" srcOrd="0" destOrd="0" presId="urn:microsoft.com/office/officeart/2005/8/layout/vList3"/>
    <dgm:cxn modelId="{BA0CE32A-F55F-C24D-81FB-E2021FAB1A6B}" type="presOf" srcId="{B17EDA2B-5A0A-BE4C-9B2A-C184BADDA765}" destId="{F7FD1AD7-3C90-E848-8194-FB118BDAD299}" srcOrd="0" destOrd="0" presId="urn:microsoft.com/office/officeart/2005/8/layout/vList3"/>
    <dgm:cxn modelId="{A2CC9332-A59D-164C-8534-522CB8CD24EF}" type="presOf" srcId="{D54938C2-675C-0E4F-81F5-9C9E33792590}" destId="{AECC25AC-3450-0547-A754-73BAEAA1C462}" srcOrd="0" destOrd="0" presId="urn:microsoft.com/office/officeart/2005/8/layout/vList3"/>
    <dgm:cxn modelId="{9D749038-F31F-A546-A855-420069929086}" type="presOf" srcId="{833E99AB-052C-7740-BD2B-05D89116D8C9}" destId="{B4D8779E-F31C-C647-909F-70F3E68278E8}" srcOrd="0" destOrd="0" presId="urn:microsoft.com/office/officeart/2005/8/layout/vList3"/>
    <dgm:cxn modelId="{D22F8341-3CFA-EA40-9039-22B10E5EF69B}" srcId="{D54938C2-675C-0E4F-81F5-9C9E33792590}" destId="{1950345D-F549-A149-89AE-2FFD66087824}" srcOrd="2" destOrd="0" parTransId="{8D60AE1B-7C81-4241-BFBA-B820B2DCDA94}" sibTransId="{F0979C96-C38C-F94C-B110-D14CDCF4C01B}"/>
    <dgm:cxn modelId="{637E3B47-11B8-6941-8C3F-F49E24D248CD}" srcId="{D54938C2-675C-0E4F-81F5-9C9E33792590}" destId="{3558297B-F25B-0C48-BE5E-24BA0F67B5D9}" srcOrd="1" destOrd="0" parTransId="{734B96BE-BD41-4D45-AF47-060CE3955922}" sibTransId="{C9AB9E26-E435-4441-8B32-A7EC079EB112}"/>
    <dgm:cxn modelId="{6D076167-7861-EC4E-9AFF-DA9A40AE67A0}" type="presOf" srcId="{1950345D-F549-A149-89AE-2FFD66087824}" destId="{F6C67384-2AB1-E74A-A5AD-BBE61FB3BF5E}" srcOrd="0" destOrd="0" presId="urn:microsoft.com/office/officeart/2005/8/layout/vList3"/>
    <dgm:cxn modelId="{99C8A34C-E28E-FF43-A590-08576F2F0930}" type="presOf" srcId="{0594A1B6-21F5-B741-BCEF-92C665FD97C7}" destId="{B6FB711F-5E96-F34C-80BC-BBDED7F8B9CA}" srcOrd="0" destOrd="0" presId="urn:microsoft.com/office/officeart/2005/8/layout/vList3"/>
    <dgm:cxn modelId="{88411A81-08F1-514C-A838-6F1E141BDDD5}" srcId="{D54938C2-675C-0E4F-81F5-9C9E33792590}" destId="{833E99AB-052C-7740-BD2B-05D89116D8C9}" srcOrd="0" destOrd="0" parTransId="{67E3CA48-0F90-F540-89A4-55AED817AC07}" sibTransId="{29EE91B1-2691-1043-8817-57F54A04C406}"/>
    <dgm:cxn modelId="{8D054A84-1225-BE4A-A5E1-20DB6A8E89DB}" srcId="{D54938C2-675C-0E4F-81F5-9C9E33792590}" destId="{B17EDA2B-5A0A-BE4C-9B2A-C184BADDA765}" srcOrd="3" destOrd="0" parTransId="{EB2EBAB7-9D66-3746-AF96-316E06991163}" sibTransId="{0D54A23E-5A8E-3E4E-A508-A98F1A8D5C28}"/>
    <dgm:cxn modelId="{B795EBD5-03AD-FE4D-9F8C-E142BA3F1924}" srcId="{D54938C2-675C-0E4F-81F5-9C9E33792590}" destId="{0594A1B6-21F5-B741-BCEF-92C665FD97C7}" srcOrd="4" destOrd="0" parTransId="{EF44FE01-F226-4A40-9E2C-3493C567AEB6}" sibTransId="{A7A13DC0-621D-3941-9BFA-3F17DA49C080}"/>
    <dgm:cxn modelId="{093A4408-D11C-1347-AA30-A71DF0153928}" type="presParOf" srcId="{AECC25AC-3450-0547-A754-73BAEAA1C462}" destId="{B78121FF-3125-D14E-9CE0-1FBD619534BA}" srcOrd="0" destOrd="0" presId="urn:microsoft.com/office/officeart/2005/8/layout/vList3"/>
    <dgm:cxn modelId="{120D4F3B-38F0-BA4B-9558-F96F2F788993}" type="presParOf" srcId="{B78121FF-3125-D14E-9CE0-1FBD619534BA}" destId="{FBD9D79D-BEC0-6441-91AD-53E52C823A51}" srcOrd="0" destOrd="0" presId="urn:microsoft.com/office/officeart/2005/8/layout/vList3"/>
    <dgm:cxn modelId="{32769BA8-5BFB-2B47-A29D-6FA4558459B0}" type="presParOf" srcId="{B78121FF-3125-D14E-9CE0-1FBD619534BA}" destId="{B4D8779E-F31C-C647-909F-70F3E68278E8}" srcOrd="1" destOrd="0" presId="urn:microsoft.com/office/officeart/2005/8/layout/vList3"/>
    <dgm:cxn modelId="{6A7EA6E0-F49A-3A4E-9A16-1C99539A306F}" type="presParOf" srcId="{AECC25AC-3450-0547-A754-73BAEAA1C462}" destId="{4C27DAB6-EAEE-114E-8BB0-66678FAF0670}" srcOrd="1" destOrd="0" presId="urn:microsoft.com/office/officeart/2005/8/layout/vList3"/>
    <dgm:cxn modelId="{BED50898-67E2-6D45-9E17-4C1C37A16766}" type="presParOf" srcId="{AECC25AC-3450-0547-A754-73BAEAA1C462}" destId="{F88636C6-6B08-E545-BAF6-8F3ADA2F60DF}" srcOrd="2" destOrd="0" presId="urn:microsoft.com/office/officeart/2005/8/layout/vList3"/>
    <dgm:cxn modelId="{A2FA1766-BE7E-A648-B39A-47CC07F47A23}" type="presParOf" srcId="{F88636C6-6B08-E545-BAF6-8F3ADA2F60DF}" destId="{095EA899-0CAD-4744-9313-6BAF28A0480F}" srcOrd="0" destOrd="0" presId="urn:microsoft.com/office/officeart/2005/8/layout/vList3"/>
    <dgm:cxn modelId="{5C5593B2-7D27-5946-9711-5B14FB1006C0}" type="presParOf" srcId="{F88636C6-6B08-E545-BAF6-8F3ADA2F60DF}" destId="{517A8CA5-2656-8240-A5C2-36224FC97D29}" srcOrd="1" destOrd="0" presId="urn:microsoft.com/office/officeart/2005/8/layout/vList3"/>
    <dgm:cxn modelId="{9B6C6703-A44F-6149-80EE-91A4F7611E8E}" type="presParOf" srcId="{AECC25AC-3450-0547-A754-73BAEAA1C462}" destId="{83CF9B71-91D8-4D4C-9BED-9944C523E770}" srcOrd="3" destOrd="0" presId="urn:microsoft.com/office/officeart/2005/8/layout/vList3"/>
    <dgm:cxn modelId="{7640CDC8-BED1-4648-8535-B81C396A068C}" type="presParOf" srcId="{AECC25AC-3450-0547-A754-73BAEAA1C462}" destId="{5B7E83EF-D2BB-114E-88EA-018BF9E65B2E}" srcOrd="4" destOrd="0" presId="urn:microsoft.com/office/officeart/2005/8/layout/vList3"/>
    <dgm:cxn modelId="{0E6E7FC9-38A4-F34E-95F1-D9C37C32BD19}" type="presParOf" srcId="{5B7E83EF-D2BB-114E-88EA-018BF9E65B2E}" destId="{4A77DA20-6490-C643-8312-0E793EFA5EFB}" srcOrd="0" destOrd="0" presId="urn:microsoft.com/office/officeart/2005/8/layout/vList3"/>
    <dgm:cxn modelId="{86C9C063-7A2F-8F43-9C84-609DA4143E92}" type="presParOf" srcId="{5B7E83EF-D2BB-114E-88EA-018BF9E65B2E}" destId="{F6C67384-2AB1-E74A-A5AD-BBE61FB3BF5E}" srcOrd="1" destOrd="0" presId="urn:microsoft.com/office/officeart/2005/8/layout/vList3"/>
    <dgm:cxn modelId="{96616FEB-49DF-2940-85CA-9E7CC6709070}" type="presParOf" srcId="{AECC25AC-3450-0547-A754-73BAEAA1C462}" destId="{B68E3AFA-D64E-0041-9F94-AFF5D0A1CBD7}" srcOrd="5" destOrd="0" presId="urn:microsoft.com/office/officeart/2005/8/layout/vList3"/>
    <dgm:cxn modelId="{AD497D5B-942C-7141-8542-95EE146CBDB7}" type="presParOf" srcId="{AECC25AC-3450-0547-A754-73BAEAA1C462}" destId="{F04C8808-41CD-2C44-95EC-D6B526FCB808}" srcOrd="6" destOrd="0" presId="urn:microsoft.com/office/officeart/2005/8/layout/vList3"/>
    <dgm:cxn modelId="{F4801A4D-EA5E-B443-BAB6-40A2DCD88110}" type="presParOf" srcId="{F04C8808-41CD-2C44-95EC-D6B526FCB808}" destId="{154A769A-7936-ED4B-BA14-0DA77F1810B2}" srcOrd="0" destOrd="0" presId="urn:microsoft.com/office/officeart/2005/8/layout/vList3"/>
    <dgm:cxn modelId="{73A13B40-2DE6-0E42-9CAA-48F5C01D7185}" type="presParOf" srcId="{F04C8808-41CD-2C44-95EC-D6B526FCB808}" destId="{F7FD1AD7-3C90-E848-8194-FB118BDAD299}" srcOrd="1" destOrd="0" presId="urn:microsoft.com/office/officeart/2005/8/layout/vList3"/>
    <dgm:cxn modelId="{50FB8FB8-C41B-F949-A346-D939E961A9A5}" type="presParOf" srcId="{AECC25AC-3450-0547-A754-73BAEAA1C462}" destId="{E3DDC029-5B66-0945-AF4D-DA69D5062C32}" srcOrd="7" destOrd="0" presId="urn:microsoft.com/office/officeart/2005/8/layout/vList3"/>
    <dgm:cxn modelId="{9C782C81-8E0A-5A4D-AF86-C0A6C7EF97B9}" type="presParOf" srcId="{AECC25AC-3450-0547-A754-73BAEAA1C462}" destId="{EDF33C94-C477-D142-8F1F-1B3041204CD7}" srcOrd="8" destOrd="0" presId="urn:microsoft.com/office/officeart/2005/8/layout/vList3"/>
    <dgm:cxn modelId="{3811BE6D-AB4D-9D49-B1F8-E9CF327B31BA}" type="presParOf" srcId="{EDF33C94-C477-D142-8F1F-1B3041204CD7}" destId="{F4E02AD1-6651-B447-8E71-5E65D8E28AE0}" srcOrd="0" destOrd="0" presId="urn:microsoft.com/office/officeart/2005/8/layout/vList3"/>
    <dgm:cxn modelId="{37A918D9-7A19-E34B-90B5-0F79A1FC1DFE}" type="presParOf" srcId="{EDF33C94-C477-D142-8F1F-1B3041204CD7}" destId="{B6FB711F-5E96-F34C-80BC-BBDED7F8B9C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8779E-F31C-C647-909F-70F3E68278E8}">
      <dsp:nvSpPr>
        <dsp:cNvPr id="0" name=""/>
        <dsp:cNvSpPr/>
      </dsp:nvSpPr>
      <dsp:spPr>
        <a:xfrm rot="10800000">
          <a:off x="1443667" y="1538"/>
          <a:ext cx="5023866" cy="71302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42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Welcome</a:t>
          </a:r>
        </a:p>
      </dsp:txBody>
      <dsp:txXfrm rot="10800000">
        <a:off x="1621924" y="1538"/>
        <a:ext cx="4845609" cy="713028"/>
      </dsp:txXfrm>
    </dsp:sp>
    <dsp:sp modelId="{FBD9D79D-BEC0-6441-91AD-53E52C823A51}">
      <dsp:nvSpPr>
        <dsp:cNvPr id="0" name=""/>
        <dsp:cNvSpPr/>
      </dsp:nvSpPr>
      <dsp:spPr>
        <a:xfrm>
          <a:off x="1087152" y="1538"/>
          <a:ext cx="713028" cy="713028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A8CA5-2656-8240-A5C2-36224FC97D29}">
      <dsp:nvSpPr>
        <dsp:cNvPr id="0" name=""/>
        <dsp:cNvSpPr/>
      </dsp:nvSpPr>
      <dsp:spPr>
        <a:xfrm rot="10800000">
          <a:off x="1443667" y="927412"/>
          <a:ext cx="5023866" cy="713028"/>
        </a:xfrm>
        <a:prstGeom prst="homePlate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42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a typeface="+mn-lt"/>
              <a:cs typeface="+mn-lt"/>
            </a:rPr>
            <a:t>Program Plan Overview  </a:t>
          </a:r>
          <a:endParaRPr lang="en-US" sz="3200" kern="1200" dirty="0"/>
        </a:p>
      </dsp:txBody>
      <dsp:txXfrm rot="10800000">
        <a:off x="1621924" y="927412"/>
        <a:ext cx="4845609" cy="713028"/>
      </dsp:txXfrm>
    </dsp:sp>
    <dsp:sp modelId="{095EA899-0CAD-4744-9313-6BAF28A0480F}">
      <dsp:nvSpPr>
        <dsp:cNvPr id="0" name=""/>
        <dsp:cNvSpPr/>
      </dsp:nvSpPr>
      <dsp:spPr>
        <a:xfrm>
          <a:off x="1087152" y="927412"/>
          <a:ext cx="713028" cy="713028"/>
        </a:xfrm>
        <a:prstGeom prst="rect">
          <a:avLst/>
        </a:prstGeom>
        <a:solidFill>
          <a:schemeClr val="accent3">
            <a:tint val="50000"/>
            <a:hueOff val="2688050"/>
            <a:satOff val="-3527"/>
            <a:lumOff val="-3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67384-2AB1-E74A-A5AD-BBE61FB3BF5E}">
      <dsp:nvSpPr>
        <dsp:cNvPr id="0" name=""/>
        <dsp:cNvSpPr/>
      </dsp:nvSpPr>
      <dsp:spPr>
        <a:xfrm rot="10800000">
          <a:off x="1443667" y="1853285"/>
          <a:ext cx="5023866" cy="713028"/>
        </a:xfrm>
        <a:prstGeom prst="homePlat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42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a typeface="+mn-lt"/>
              <a:cs typeface="+mn-lt"/>
            </a:rPr>
            <a:t>Question &amp; Answer </a:t>
          </a:r>
          <a:endParaRPr lang="en-US" sz="3200" kern="1200" dirty="0"/>
        </a:p>
      </dsp:txBody>
      <dsp:txXfrm rot="10800000">
        <a:off x="1621924" y="1853285"/>
        <a:ext cx="4845609" cy="713028"/>
      </dsp:txXfrm>
    </dsp:sp>
    <dsp:sp modelId="{4A77DA20-6490-C643-8312-0E793EFA5EFB}">
      <dsp:nvSpPr>
        <dsp:cNvPr id="0" name=""/>
        <dsp:cNvSpPr/>
      </dsp:nvSpPr>
      <dsp:spPr>
        <a:xfrm>
          <a:off x="1087152" y="1853285"/>
          <a:ext cx="713028" cy="713028"/>
        </a:xfrm>
        <a:prstGeom prst="rect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D1AD7-3C90-E848-8194-FB118BDAD299}">
      <dsp:nvSpPr>
        <dsp:cNvPr id="0" name=""/>
        <dsp:cNvSpPr/>
      </dsp:nvSpPr>
      <dsp:spPr>
        <a:xfrm rot="10800000">
          <a:off x="1443667" y="2779158"/>
          <a:ext cx="5023866" cy="713028"/>
        </a:xfrm>
        <a:prstGeom prst="homePlate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42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a typeface="+mn-lt"/>
              <a:cs typeface="+mn-lt"/>
            </a:rPr>
            <a:t>Discussion  </a:t>
          </a:r>
          <a:endParaRPr lang="en-US" sz="3200" kern="1200" dirty="0"/>
        </a:p>
      </dsp:txBody>
      <dsp:txXfrm rot="10800000">
        <a:off x="1621924" y="2779158"/>
        <a:ext cx="4845609" cy="713028"/>
      </dsp:txXfrm>
    </dsp:sp>
    <dsp:sp modelId="{154A769A-7936-ED4B-BA14-0DA77F1810B2}">
      <dsp:nvSpPr>
        <dsp:cNvPr id="0" name=""/>
        <dsp:cNvSpPr/>
      </dsp:nvSpPr>
      <dsp:spPr>
        <a:xfrm>
          <a:off x="1087152" y="2779158"/>
          <a:ext cx="713028" cy="713028"/>
        </a:xfrm>
        <a:prstGeom prst="rect">
          <a:avLst/>
        </a:prstGeom>
        <a:solidFill>
          <a:schemeClr val="accent3">
            <a:tint val="50000"/>
            <a:hueOff val="8064149"/>
            <a:satOff val="-10581"/>
            <a:lumOff val="-10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B711F-5E96-F34C-80BC-BBDED7F8B9CA}">
      <dsp:nvSpPr>
        <dsp:cNvPr id="0" name=""/>
        <dsp:cNvSpPr/>
      </dsp:nvSpPr>
      <dsp:spPr>
        <a:xfrm rot="10800000">
          <a:off x="1443667" y="3705032"/>
          <a:ext cx="5023866" cy="713028"/>
        </a:xfrm>
        <a:prstGeom prst="homePlat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42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Consultation</a:t>
          </a:r>
          <a:r>
            <a:rPr lang="en-US" sz="3200" kern="1200" baseline="0" dirty="0"/>
            <a:t> – Next Steps </a:t>
          </a:r>
          <a:endParaRPr lang="en-US" sz="3200" kern="1200" dirty="0"/>
        </a:p>
      </dsp:txBody>
      <dsp:txXfrm rot="10800000">
        <a:off x="1621924" y="3705032"/>
        <a:ext cx="4845609" cy="713028"/>
      </dsp:txXfrm>
    </dsp:sp>
    <dsp:sp modelId="{F4E02AD1-6651-B447-8E71-5E65D8E28AE0}">
      <dsp:nvSpPr>
        <dsp:cNvPr id="0" name=""/>
        <dsp:cNvSpPr/>
      </dsp:nvSpPr>
      <dsp:spPr>
        <a:xfrm>
          <a:off x="1087152" y="3705032"/>
          <a:ext cx="713028" cy="713028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94515-F889-874D-917D-623A068C8CC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52851-8950-EC4E-9BF1-D58D9166A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30D87-D682-A04C-AC57-FD59B332F260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BA13-6C4F-FF44-BA21-7721048C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75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338" y="690563"/>
            <a:ext cx="6134100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3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1441" y="567055"/>
            <a:ext cx="9495367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439" y="1281266"/>
            <a:ext cx="7571740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1438" y="1780449"/>
            <a:ext cx="5855580" cy="5511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 cap="all">
                <a:solidFill>
                  <a:srgbClr val="85C559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92431" y="6099485"/>
            <a:ext cx="7299569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3" y="3485116"/>
            <a:ext cx="3884625" cy="26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812373" y="2822575"/>
            <a:ext cx="5891953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2373" y="3536780"/>
            <a:ext cx="5891953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A2F1-CB97-804E-A52A-239E4BF2CBE9}" type="datetime4">
              <a:rPr lang="en-CA" smtClean="0"/>
              <a:t>October 31,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1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435" y="618808"/>
            <a:ext cx="9788677" cy="762952"/>
          </a:xfrm>
          <a:prstGeom prst="rect">
            <a:avLst/>
          </a:prstGeom>
        </p:spPr>
        <p:txBody>
          <a:bodyPr/>
          <a:lstStyle>
            <a:lvl1pPr algn="l">
              <a:defRPr sz="4000" b="1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BODY 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7460" y="1522081"/>
            <a:ext cx="9788677" cy="62672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85C559"/>
              </a:buClr>
              <a:buSzPct val="61000"/>
              <a:buFont typeface="Wingdings" charset="2"/>
              <a:buChar char=""/>
              <a:defRPr sz="2000"/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5C5C-EBDC-3946-95CA-6A26758647B9}" type="datetime4">
              <a:rPr lang="en-CA" smtClean="0"/>
              <a:t>October 31,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77460" y="2179925"/>
            <a:ext cx="9740053" cy="1904401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0071B6"/>
              </a:buClr>
              <a:buSzPct val="134000"/>
              <a:buFont typeface="Arial"/>
              <a:buChar char="•"/>
              <a:defRPr sz="1800" baseline="0"/>
            </a:lvl1pPr>
            <a:lvl2pPr marL="742950" indent="-285750">
              <a:buClrTx/>
              <a:buSzPct val="85000"/>
              <a:buFont typeface="Courier New"/>
              <a:buChar char="o"/>
              <a:defRPr sz="1400" baseline="0"/>
            </a:lvl2pPr>
          </a:lstStyle>
          <a:p>
            <a:pPr lvl="0"/>
            <a:r>
              <a:rPr lang="en-US" dirty="0"/>
              <a:t>First Bullet Level</a:t>
            </a:r>
          </a:p>
          <a:p>
            <a:pPr lvl="1"/>
            <a:r>
              <a:rPr lang="en-US" dirty="0"/>
              <a:t>Second Bullet Level</a:t>
            </a:r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252658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36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861029" y="2818823"/>
            <a:ext cx="5891953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1028" y="3536780"/>
            <a:ext cx="5891953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A2F1-CB97-804E-A52A-239E4BF2CBE9}" type="datetime4">
              <a:rPr lang="en-CA" smtClean="0"/>
              <a:t>October 31,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2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435" y="618808"/>
            <a:ext cx="9788677" cy="762952"/>
          </a:xfrm>
          <a:prstGeom prst="rect">
            <a:avLst/>
          </a:prstGeom>
        </p:spPr>
        <p:txBody>
          <a:bodyPr/>
          <a:lstStyle>
            <a:lvl1pPr algn="l">
              <a:defRPr sz="4000" b="1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BODY 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7460" y="1522081"/>
            <a:ext cx="9788677" cy="62672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85C559"/>
              </a:buClr>
              <a:buSzPct val="61000"/>
              <a:buFont typeface="Wingdings" charset="2"/>
              <a:buChar char=""/>
              <a:defRPr sz="2000"/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5C5C-EBDC-3946-95CA-6A26758647B9}" type="datetime4">
              <a:rPr lang="en-CA" smtClean="0"/>
              <a:t>October 31,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77460" y="2179925"/>
            <a:ext cx="9740053" cy="1904401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0071B6"/>
              </a:buClr>
              <a:buSzPct val="134000"/>
              <a:buFont typeface="Arial"/>
              <a:buChar char="•"/>
              <a:defRPr sz="1800" baseline="0"/>
            </a:lvl1pPr>
            <a:lvl2pPr marL="742950" indent="-285750">
              <a:buClrTx/>
              <a:buSzPct val="85000"/>
              <a:buFont typeface="Courier New"/>
              <a:buChar char="o"/>
              <a:defRPr sz="1400" baseline="0"/>
            </a:lvl2pPr>
          </a:lstStyle>
          <a:p>
            <a:pPr lvl="0"/>
            <a:r>
              <a:rPr lang="en-US" dirty="0"/>
              <a:t>First Bullet Level</a:t>
            </a:r>
          </a:p>
          <a:p>
            <a:pPr lvl="1"/>
            <a:r>
              <a:rPr lang="en-US" dirty="0"/>
              <a:t>Second Bullet Level</a:t>
            </a:r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252658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10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D932-1136-414E-9890-90C94A9D567D}" type="datetime4">
              <a:rPr lang="en-CA" smtClean="0"/>
              <a:t>October 31,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582543" y="3844636"/>
            <a:ext cx="302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Making a difference together.</a:t>
            </a:r>
          </a:p>
        </p:txBody>
      </p:sp>
      <p:pic>
        <p:nvPicPr>
          <p:cNvPr id="18" name="Picture 17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04" y="1657443"/>
            <a:ext cx="2851792" cy="1920206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3928329" y="4890668"/>
            <a:ext cx="4335342" cy="351643"/>
            <a:chOff x="2265137" y="5157944"/>
            <a:chExt cx="4335342" cy="351643"/>
          </a:xfrm>
        </p:grpSpPr>
        <p:sp>
          <p:nvSpPr>
            <p:cNvPr id="20" name="TextBox 19"/>
            <p:cNvSpPr txBox="1"/>
            <p:nvPr userDrawn="1"/>
          </p:nvSpPr>
          <p:spPr>
            <a:xfrm>
              <a:off x="2560550" y="5201810"/>
              <a:ext cx="1544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RecycleBC.ca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4033746" y="5198122"/>
              <a:ext cx="13682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5513630" y="5197222"/>
              <a:ext cx="1086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pic>
          <p:nvPicPr>
            <p:cNvPr id="24" name="Picture 23" descr="TWITTER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013" y="5157944"/>
              <a:ext cx="348558" cy="351643"/>
            </a:xfrm>
            <a:prstGeom prst="rect">
              <a:avLst/>
            </a:prstGeom>
          </p:spPr>
        </p:pic>
        <p:pic>
          <p:nvPicPr>
            <p:cNvPr id="25" name="Picture 24" descr="websiteicon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137" y="5157944"/>
              <a:ext cx="348558" cy="351643"/>
            </a:xfrm>
            <a:prstGeom prst="rect">
              <a:avLst/>
            </a:prstGeom>
          </p:spPr>
        </p:pic>
        <p:pic>
          <p:nvPicPr>
            <p:cNvPr id="26" name="Picture 25" descr="facebook.jp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787" y="5157944"/>
              <a:ext cx="348558" cy="351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21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" y="5892800"/>
            <a:ext cx="12189884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457307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25886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8E62FA2B-1913-9A4C-A9EB-C28A762E030F}" type="datetime4">
              <a:rPr lang="en-CA" smtClean="0"/>
              <a:t>October 31, 2022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123135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4552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Blip>
          <a:blip r:embed="rId5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534D443A-9B5F-9A49-BC83-8F71C2A5E56B}" type="datetime4">
              <a:rPr lang="en-CA" smtClean="0"/>
              <a:t>October 31, 2022</a:t>
            </a:fld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9" name="Picture 8" descr="RECYCLEBC_LOGOH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28" y="6313494"/>
            <a:ext cx="1864005" cy="3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5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Courier New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9701961" y="6225466"/>
            <a:ext cx="2055705" cy="52339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 baseline="0">
                <a:solidFill>
                  <a:srgbClr val="93999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rgbClr val="93999E"/>
                </a:solidFill>
              </a:rPr>
              <a:t>230-171 Esplanade West</a:t>
            </a:r>
          </a:p>
          <a:p>
            <a:pPr algn="r"/>
            <a:r>
              <a:rPr lang="en-US" sz="800" dirty="0">
                <a:solidFill>
                  <a:srgbClr val="93999E"/>
                </a:solidFill>
              </a:rPr>
              <a:t>North Vancouver, BC</a:t>
            </a:r>
            <a:r>
              <a:rPr lang="en-US" sz="800" baseline="0" dirty="0">
                <a:solidFill>
                  <a:srgbClr val="93999E"/>
                </a:solidFill>
              </a:rPr>
              <a:t> </a:t>
            </a:r>
            <a:r>
              <a:rPr lang="en-US" sz="800" dirty="0">
                <a:solidFill>
                  <a:srgbClr val="93999E"/>
                </a:solidFill>
              </a:rPr>
              <a:t> V7M 3J9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dirty="0">
                <a:solidFill>
                  <a:srgbClr val="93999E"/>
                </a:solidFill>
              </a:rPr>
              <a:t> 778-588-9504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6AF65015-3B03-164C-8855-A9C1903B546C}" type="datetime4">
              <a:rPr lang="en-CA" smtClean="0"/>
              <a:t>October 31, 2022</a:t>
            </a:fld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1748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FontTx/>
        <a:buBlip>
          <a:blip r:embed="rId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73" y="568950"/>
            <a:ext cx="9928751" cy="712316"/>
          </a:xfrm>
        </p:spPr>
        <p:txBody>
          <a:bodyPr/>
          <a:lstStyle/>
          <a:p>
            <a:r>
              <a:rPr lang="en-US" sz="4000" dirty="0"/>
              <a:t>Recycle </a:t>
            </a:r>
            <a:r>
              <a:rPr lang="en-US" sz="4000" dirty="0" err="1"/>
              <a:t>Bc</a:t>
            </a:r>
            <a:r>
              <a:rPr lang="en-US" sz="4000" dirty="0"/>
              <a:t> COLLECTORS &amp; municipalities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Draft Program Plan Consultation</a:t>
            </a:r>
            <a:endParaRPr lang="en-US" dirty="0">
              <a:solidFill>
                <a:srgbClr val="85C55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85C559"/>
                </a:solidFill>
              </a:rPr>
              <a:t>November 1, 2022</a:t>
            </a:r>
          </a:p>
        </p:txBody>
      </p:sp>
    </p:spTree>
    <p:extLst>
      <p:ext uri="{BB962C8B-B14F-4D97-AF65-F5344CB8AC3E}">
        <p14:creationId xmlns:p14="http://schemas.microsoft.com/office/powerpoint/2010/main" val="3961730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Collection SYSTEM</a:t>
            </a:r>
          </a:p>
        </p:txBody>
      </p:sp>
    </p:spTree>
    <p:extLst>
      <p:ext uri="{BB962C8B-B14F-4D97-AF65-F5344CB8AC3E}">
        <p14:creationId xmlns:p14="http://schemas.microsoft.com/office/powerpoint/2010/main" val="307455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3" y="618808"/>
            <a:ext cx="10618656" cy="762952"/>
          </a:xfrm>
        </p:spPr>
        <p:txBody>
          <a:bodyPr/>
          <a:lstStyle/>
          <a:p>
            <a:r>
              <a:rPr lang="en-US"/>
              <a:t>COLLECTION STREAMS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4" y="1966550"/>
            <a:ext cx="3963807" cy="3254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29" b="904"/>
          <a:stretch/>
        </p:blipFill>
        <p:spPr>
          <a:xfrm>
            <a:off x="3998607" y="1966549"/>
            <a:ext cx="4063414" cy="325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148" y="1938307"/>
            <a:ext cx="4063412" cy="33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4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ACCEPTED MATERIALS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Compatible materials with viable end markets</a:t>
            </a:r>
          </a:p>
          <a:p>
            <a:r>
              <a:rPr lang="en-US" dirty="0"/>
              <a:t>List is expansive and harmonized</a:t>
            </a:r>
            <a:endParaRPr lang="en-US" dirty="0">
              <a:cs typeface="Calibri"/>
            </a:endParaRPr>
          </a:p>
          <a:p>
            <a:r>
              <a:rPr lang="en-US" dirty="0"/>
              <a:t>Not accepted PPP:</a:t>
            </a:r>
          </a:p>
          <a:p>
            <a:pPr lvl="1"/>
            <a:r>
              <a:rPr lang="en-US" sz="1800" dirty="0"/>
              <a:t>Composition audits</a:t>
            </a:r>
          </a:p>
          <a:p>
            <a:pPr lvl="1"/>
            <a:r>
              <a:rPr lang="en-US" sz="1800" dirty="0"/>
              <a:t>Research &amp; analysis – barriers, best practices</a:t>
            </a:r>
          </a:p>
          <a:p>
            <a:pPr lvl="1"/>
            <a:r>
              <a:rPr lang="en-US" sz="1800" dirty="0"/>
              <a:t>Engage with processors and end markets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Pilots</a:t>
            </a:r>
          </a:p>
          <a:p>
            <a:r>
              <a:rPr lang="en-US" sz="1800" dirty="0"/>
              <a:t>Compostable PPP</a:t>
            </a:r>
          </a:p>
          <a:p>
            <a:pPr lvl="1"/>
            <a:r>
              <a:rPr lang="en-US" sz="1800" dirty="0"/>
              <a:t>Once OMRR finalized, determine amount of compostable PPP recovered</a:t>
            </a:r>
          </a:p>
          <a:p>
            <a:pPr lvl="1"/>
            <a:r>
              <a:rPr lang="en-US" sz="1800" dirty="0"/>
              <a:t>If significant and feasible – report annually and develop financial incentives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FA5C39-16FB-C1DF-0844-F7108954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66" y="1997065"/>
            <a:ext cx="561854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3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CURBSIDE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All programs established by 2014</a:t>
            </a:r>
          </a:p>
          <a:p>
            <a:r>
              <a:rPr lang="en-US" dirty="0"/>
              <a:t>New municipal programs:</a:t>
            </a:r>
          </a:p>
          <a:p>
            <a:pPr lvl="1"/>
            <a:r>
              <a:rPr lang="en-US" sz="1800" dirty="0"/>
              <a:t>5,000 residents and garbage program</a:t>
            </a:r>
            <a:endParaRPr lang="en-US" sz="1800" dirty="0">
              <a:cs typeface="Calibri"/>
            </a:endParaRPr>
          </a:p>
          <a:p>
            <a:r>
              <a:rPr lang="en-US" dirty="0"/>
              <a:t>Equivalent unincorporated areas:</a:t>
            </a:r>
          </a:p>
          <a:p>
            <a:pPr lvl="1"/>
            <a:r>
              <a:rPr lang="en-US" sz="1800" dirty="0"/>
              <a:t>5,000 residents and garbage program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Density of 0.42 HH/hectare</a:t>
            </a:r>
          </a:p>
          <a:p>
            <a:pPr lvl="1"/>
            <a:r>
              <a:rPr lang="en-US" sz="1800" dirty="0"/>
              <a:t>Max 20 km between service area sections</a:t>
            </a:r>
          </a:p>
          <a:p>
            <a:r>
              <a:rPr lang="en-US" dirty="0"/>
              <a:t>Adjacent areas:</a:t>
            </a:r>
          </a:p>
          <a:p>
            <a:pPr lvl="1"/>
            <a:r>
              <a:rPr lang="en-US" sz="1800" dirty="0"/>
              <a:t>Max 4,999 residents and garbage program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Density of 0.42 HH/hectare</a:t>
            </a:r>
          </a:p>
          <a:p>
            <a:pPr lvl="1"/>
            <a:r>
              <a:rPr lang="en-US" sz="1800" dirty="0"/>
              <a:t>Max 5 km between service area and adjacent area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Service area collector willing to expand</a:t>
            </a:r>
          </a:p>
        </p:txBody>
      </p:sp>
      <p:pic>
        <p:nvPicPr>
          <p:cNvPr id="4" name="Picture 3" descr="A picture containing text, outdoor, tree, container&#10;&#10;Description automatically generated">
            <a:extLst>
              <a:ext uri="{FF2B5EF4-FFF2-40B4-BE49-F238E27FC236}">
                <a16:creationId xmlns:a16="http://schemas.microsoft.com/office/drawing/2014/main" id="{5D073726-5C89-6DC8-D562-2A8DAB21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98" y="2368774"/>
            <a:ext cx="4662179" cy="309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1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MULTI-FAMILY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Local governments and First Nations operating curbside:</a:t>
            </a:r>
          </a:p>
          <a:p>
            <a:pPr lvl="1"/>
            <a:r>
              <a:rPr lang="en-US" sz="1800" dirty="0"/>
              <a:t>Eligible to expand to multi-family</a:t>
            </a:r>
          </a:p>
          <a:p>
            <a:pPr lvl="1"/>
            <a:endParaRPr lang="en-US" sz="1800" dirty="0"/>
          </a:p>
          <a:p>
            <a:r>
              <a:rPr lang="en-US" dirty="0"/>
              <a:t>Private companies:</a:t>
            </a:r>
          </a:p>
          <a:p>
            <a:pPr lvl="1"/>
            <a:r>
              <a:rPr lang="en-US" sz="1800" dirty="0"/>
              <a:t>Service areas identified for active recruitment</a:t>
            </a:r>
          </a:p>
          <a:p>
            <a:pPr lvl="1"/>
            <a:endParaRPr lang="en-US" sz="1800" dirty="0"/>
          </a:p>
          <a:p>
            <a:r>
              <a:rPr lang="en-US" dirty="0"/>
              <a:t>Annual process:</a:t>
            </a:r>
          </a:p>
          <a:p>
            <a:pPr lvl="1"/>
            <a:r>
              <a:rPr lang="en-US" sz="1800" dirty="0"/>
              <a:t>Review multi-family participation against targets</a:t>
            </a:r>
          </a:p>
          <a:p>
            <a:pPr lvl="1"/>
            <a:r>
              <a:rPr lang="en-US" sz="1800" dirty="0"/>
              <a:t>Extend offers as needed in areas requiring increased participation</a:t>
            </a:r>
          </a:p>
          <a:p>
            <a:endParaRPr lang="en-US" sz="1800" dirty="0"/>
          </a:p>
        </p:txBody>
      </p:sp>
      <p:pic>
        <p:nvPicPr>
          <p:cNvPr id="6" name="Picture 5" descr="A person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F3E1E2A3-540D-6704-7FA7-E608175B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398" y="1840743"/>
            <a:ext cx="5298141" cy="35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5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18808"/>
            <a:ext cx="11387575" cy="762952"/>
          </a:xfrm>
        </p:spPr>
        <p:txBody>
          <a:bodyPr/>
          <a:lstStyle/>
          <a:p>
            <a:r>
              <a:rPr lang="en-US" dirty="0"/>
              <a:t>INTEGRATED RECYCLE BC COLLECTION SERVICES (ICS)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03091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Focus on flexibility to meet changing demands and ensure reasonable levels of service</a:t>
            </a:r>
          </a:p>
          <a:p>
            <a:r>
              <a:rPr lang="en-US" dirty="0"/>
              <a:t>ICS: Service or combination of services that provide regular opportunities to collect </a:t>
            </a:r>
            <a:r>
              <a:rPr lang="en-US" u="sng" dirty="0"/>
              <a:t>all</a:t>
            </a:r>
            <a:r>
              <a:rPr lang="en-US" dirty="0"/>
              <a:t> PPP categories:</a:t>
            </a:r>
          </a:p>
          <a:p>
            <a:pPr lvl="1"/>
            <a:r>
              <a:rPr lang="en-US" sz="1800" dirty="0"/>
              <a:t>All categories accepted at curbside</a:t>
            </a:r>
          </a:p>
          <a:p>
            <a:pPr lvl="1"/>
            <a:r>
              <a:rPr lang="en-US" sz="1800" dirty="0"/>
              <a:t>Depots, retail locations or mobile depots to augment curbside/MF collection</a:t>
            </a:r>
          </a:p>
          <a:p>
            <a:pPr lvl="1"/>
            <a:r>
              <a:rPr lang="en-US" sz="1800" dirty="0"/>
              <a:t>All categories accepted at depots, retail locations or mobile depots</a:t>
            </a:r>
          </a:p>
          <a:p>
            <a:r>
              <a:rPr lang="en-US" dirty="0"/>
              <a:t>Methods may differ by community size, contractor availability, etc.</a:t>
            </a:r>
            <a:endParaRPr lang="en-US" dirty="0">
              <a:cs typeface="Calibri"/>
            </a:endParaRPr>
          </a:p>
          <a:p>
            <a:r>
              <a:rPr lang="en-US" dirty="0"/>
              <a:t>Goal is to provide service in all eligible communities and recruit as necessary annually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11D2B87-35A4-E7E4-D933-6642F49E3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2"/>
          <a:stretch/>
        </p:blipFill>
        <p:spPr bwMode="auto">
          <a:xfrm>
            <a:off x="7171765" y="2381811"/>
            <a:ext cx="4677245" cy="27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24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72964" cy="4169418"/>
          </a:xfrm>
        </p:spPr>
        <p:txBody>
          <a:bodyPr/>
          <a:lstStyle/>
          <a:p>
            <a:r>
              <a:rPr lang="en-US" dirty="0"/>
              <a:t>Plan includes detailed criteria to outline communities eligible for Integrated Collection Services (ICS)</a:t>
            </a:r>
          </a:p>
          <a:p>
            <a:r>
              <a:rPr lang="en-US" dirty="0"/>
              <a:t>Eligibility criteria focuses on:</a:t>
            </a:r>
          </a:p>
          <a:p>
            <a:pPr lvl="1"/>
            <a:r>
              <a:rPr lang="en-US" sz="1800" dirty="0"/>
              <a:t>Community population</a:t>
            </a:r>
          </a:p>
          <a:p>
            <a:pPr lvl="1"/>
            <a:r>
              <a:rPr lang="en-US" sz="1800" dirty="0"/>
              <a:t>Distance to depot and larger service center</a:t>
            </a:r>
          </a:p>
          <a:p>
            <a:pPr lvl="1"/>
            <a:r>
              <a:rPr lang="en-US" sz="1800" dirty="0"/>
              <a:t>Availability of garbage and grocery services</a:t>
            </a:r>
          </a:p>
          <a:p>
            <a:pPr lvl="1"/>
            <a:r>
              <a:rPr lang="en-US" sz="1800" dirty="0"/>
              <a:t>Meaningful contribution to collection volumes</a:t>
            </a:r>
          </a:p>
          <a:p>
            <a:pPr lvl="1"/>
            <a:r>
              <a:rPr lang="en-US" sz="1800" dirty="0"/>
              <a:t>Convenience without duplication of transportation</a:t>
            </a:r>
          </a:p>
          <a:p>
            <a:r>
              <a:rPr lang="en-US" dirty="0"/>
              <a:t>Depots are currently the primary ICS method</a:t>
            </a:r>
          </a:p>
          <a:p>
            <a:r>
              <a:rPr lang="en-US" dirty="0"/>
              <a:t>Recycle BC will </a:t>
            </a:r>
            <a:r>
              <a:rPr lang="en-US" dirty="0" err="1"/>
              <a:t>honour</a:t>
            </a:r>
            <a:r>
              <a:rPr lang="en-US" dirty="0"/>
              <a:t> existing agreements in communities that do not meet eligibility criteria</a:t>
            </a:r>
          </a:p>
          <a:p>
            <a:r>
              <a:rPr lang="en-US" dirty="0"/>
              <a:t>Satellite depots</a:t>
            </a:r>
          </a:p>
        </p:txBody>
      </p:sp>
      <p:pic>
        <p:nvPicPr>
          <p:cNvPr id="10242" name="Picture 2" descr="British Columbia Map PPT Slide 1">
            <a:extLst>
              <a:ext uri="{FF2B5EF4-FFF2-40B4-BE49-F238E27FC236}">
                <a16:creationId xmlns:a16="http://schemas.microsoft.com/office/drawing/2014/main" id="{DDFA727E-56CA-216A-9523-E598A0533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14881" r="20458" b="9128"/>
          <a:stretch/>
        </p:blipFill>
        <p:spPr bwMode="auto">
          <a:xfrm>
            <a:off x="7602071" y="1652484"/>
            <a:ext cx="3630706" cy="39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9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ELIGIBILITY: MUNICIPALITIES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899823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Municipalities with &gt;50,000 population: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endParaRPr lang="en-US" sz="1800" dirty="0"/>
          </a:p>
          <a:p>
            <a:r>
              <a:rPr lang="en-US" b="1" dirty="0"/>
              <a:t>Municipalities with &gt; 10,000 population:</a:t>
            </a:r>
          </a:p>
          <a:p>
            <a:pPr lvl="1"/>
            <a:r>
              <a:rPr lang="en-US" sz="1800" dirty="0"/>
              <a:t>Local organization able </a:t>
            </a:r>
            <a:r>
              <a:rPr lang="en-US" sz="1800" dirty="0">
                <a:ea typeface="+mn-lt"/>
                <a:cs typeface="+mn-lt"/>
              </a:rPr>
              <a:t>and </a:t>
            </a:r>
            <a:r>
              <a:rPr lang="en-US" sz="1800" dirty="0"/>
              <a:t>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10,000 and maximum population of 49,999 residents</a:t>
            </a:r>
          </a:p>
          <a:p>
            <a:pPr lvl="1"/>
            <a:r>
              <a:rPr lang="en-US" sz="1800" dirty="0"/>
              <a:t>More than 5 km from Recycle BC depot in a larger municipality</a:t>
            </a:r>
          </a:p>
          <a:p>
            <a:pPr lvl="1"/>
            <a:endParaRPr lang="en-US" sz="1800" dirty="0"/>
          </a:p>
          <a:p>
            <a:r>
              <a:rPr lang="en-US" b="1" dirty="0"/>
              <a:t>Municipalities with &gt;2,000 population:</a:t>
            </a:r>
          </a:p>
          <a:p>
            <a:pPr lvl="1"/>
            <a:r>
              <a:rPr lang="en-US" sz="1800" dirty="0"/>
              <a:t>Local organization able </a:t>
            </a:r>
            <a:r>
              <a:rPr lang="en-US" sz="1800" dirty="0">
                <a:ea typeface="+mn-lt"/>
                <a:cs typeface="+mn-lt"/>
              </a:rPr>
              <a:t>and </a:t>
            </a:r>
            <a:r>
              <a:rPr lang="en-US" sz="1800" dirty="0"/>
              <a:t>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2,000 and maximum population of 9,999 residents</a:t>
            </a:r>
          </a:p>
          <a:p>
            <a:pPr lvl="1"/>
            <a:r>
              <a:rPr lang="en-US" sz="1800" dirty="0"/>
              <a:t>More than 15 km from a municipality with 10,000 residents</a:t>
            </a:r>
          </a:p>
          <a:p>
            <a:pPr lvl="1"/>
            <a:r>
              <a:rPr lang="en-US" sz="1800" dirty="0"/>
              <a:t>More than 15 km from Recycle BC depot</a:t>
            </a:r>
          </a:p>
          <a:p>
            <a:endParaRPr lang="en-US" dirty="0"/>
          </a:p>
        </p:txBody>
      </p:sp>
      <p:pic>
        <p:nvPicPr>
          <p:cNvPr id="15362" name="Picture 2" descr="About Courtenay | City of Courtenay">
            <a:extLst>
              <a:ext uri="{FF2B5EF4-FFF2-40B4-BE49-F238E27FC236}">
                <a16:creationId xmlns:a16="http://schemas.microsoft.com/office/drawing/2014/main" id="{C7C88A2C-727F-8827-008D-86CE31BD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30" y="1522081"/>
            <a:ext cx="2998694" cy="19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he Best Places To Live in British Columbia: Small Towns Edition - MapQuest  Travel">
            <a:extLst>
              <a:ext uri="{FF2B5EF4-FFF2-40B4-BE49-F238E27FC236}">
                <a16:creationId xmlns:a16="http://schemas.microsoft.com/office/drawing/2014/main" id="{EBDF389B-FEB9-1302-48A0-FF27D2B7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31" y="3732678"/>
            <a:ext cx="2998694" cy="20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94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ELIGIBILITY: SMALL &amp; ISLAND COMMUNITIES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899823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Small communities: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1,000 residents within 30-minute service catchment</a:t>
            </a:r>
          </a:p>
          <a:p>
            <a:pPr lvl="1"/>
            <a:r>
              <a:rPr lang="en-US" sz="1800" dirty="0"/>
              <a:t>Garbage service and year-round grocery store available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More than 40 km from a municipality with 10,000 residents</a:t>
            </a:r>
          </a:p>
          <a:p>
            <a:pPr lvl="1"/>
            <a:r>
              <a:rPr lang="en-US" sz="1800" dirty="0"/>
              <a:t>More than 40 km from Recycle BC depot</a:t>
            </a:r>
          </a:p>
          <a:p>
            <a:pPr lvl="1"/>
            <a:endParaRPr lang="en-US" sz="1800" dirty="0"/>
          </a:p>
          <a:p>
            <a:r>
              <a:rPr lang="en-US" b="1" dirty="0"/>
              <a:t>Island communities: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1,000 residents</a:t>
            </a:r>
          </a:p>
          <a:p>
            <a:pPr lvl="1"/>
            <a:r>
              <a:rPr lang="en-US" sz="1800" dirty="0"/>
              <a:t>Garbage service and year-round grocery store available</a:t>
            </a:r>
            <a:endParaRPr lang="en-US" sz="1800" dirty="0">
              <a:cs typeface="Calibri"/>
            </a:endParaRPr>
          </a:p>
          <a:p>
            <a:endParaRPr lang="en-US" dirty="0"/>
          </a:p>
        </p:txBody>
      </p:sp>
      <p:pic>
        <p:nvPicPr>
          <p:cNvPr id="14338" name="Picture 2" descr="How to Spend 72 Relaxing Hours on Salt Spring Island">
            <a:extLst>
              <a:ext uri="{FF2B5EF4-FFF2-40B4-BE49-F238E27FC236}">
                <a16:creationId xmlns:a16="http://schemas.microsoft.com/office/drawing/2014/main" id="{163328D5-FE82-E76D-4566-157DE9CD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874" y="3007938"/>
            <a:ext cx="4230594" cy="28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73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FIRST NATIONS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088752" cy="4169418"/>
          </a:xfrm>
        </p:spPr>
        <p:txBody>
          <a:bodyPr/>
          <a:lstStyle/>
          <a:p>
            <a:r>
              <a:rPr lang="en-US" dirty="0"/>
              <a:t>Recycle BC engagement and annual expansion:</a:t>
            </a:r>
          </a:p>
          <a:p>
            <a:pPr lvl="1"/>
            <a:r>
              <a:rPr lang="en-US" sz="1800" dirty="0"/>
              <a:t>Engage directly with First Nation collectors and through local government service areas</a:t>
            </a:r>
          </a:p>
          <a:p>
            <a:pPr lvl="1"/>
            <a:r>
              <a:rPr lang="en-US" sz="1800" dirty="0"/>
              <a:t>Provide new offers to communities with recycling capacity</a:t>
            </a:r>
          </a:p>
          <a:p>
            <a:pPr lvl="1"/>
            <a:r>
              <a:rPr lang="en-US" sz="1800" dirty="0"/>
              <a:t>Outreach with communities interested in establishing collection</a:t>
            </a:r>
          </a:p>
          <a:p>
            <a:pPr lvl="1"/>
            <a:r>
              <a:rPr lang="en-US" sz="1800" dirty="0"/>
              <a:t>Expansion of existing service areas to First Nation communities</a:t>
            </a:r>
          </a:p>
          <a:p>
            <a:pPr lvl="1"/>
            <a:r>
              <a:rPr lang="en-US" sz="1800" dirty="0"/>
              <a:t>Pilot initiatives such as bulk depot drop offs and mobile depots</a:t>
            </a:r>
          </a:p>
          <a:p>
            <a:r>
              <a:rPr lang="en-US" dirty="0"/>
              <a:t>First Nations Recycling Initiative:</a:t>
            </a:r>
          </a:p>
          <a:p>
            <a:pPr lvl="1"/>
            <a:r>
              <a:rPr lang="en-US" sz="1800" dirty="0"/>
              <a:t>Founded in 2017, managed by Recycle BC</a:t>
            </a:r>
          </a:p>
          <a:p>
            <a:pPr lvl="1"/>
            <a:r>
              <a:rPr lang="en-US" sz="1800" dirty="0"/>
              <a:t>Collaborative venture of 9 stewardship agencies</a:t>
            </a:r>
          </a:p>
          <a:p>
            <a:pPr lvl="1"/>
            <a:r>
              <a:rPr lang="en-US" sz="1800" dirty="0"/>
              <a:t>Publishes recycling guide, visits First Nation communities to assess recycling activities, organizes community clean up events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9E2D61-55BB-6C42-8C26-5803E8BD0AC4}"/>
              </a:ext>
            </a:extLst>
          </p:cNvPr>
          <p:cNvGrpSpPr/>
          <p:nvPr/>
        </p:nvGrpSpPr>
        <p:grpSpPr>
          <a:xfrm>
            <a:off x="7942730" y="1536589"/>
            <a:ext cx="4007224" cy="4338916"/>
            <a:chOff x="4847549" y="1"/>
            <a:chExt cx="7344452" cy="68579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7B32AE-77CA-45CB-0AC9-5A5DB7F50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198" y="2261701"/>
              <a:ext cx="3669906" cy="24479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C46294-BDF9-5A8F-7B14-307BFE36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5" b="23855"/>
            <a:stretch/>
          </p:blipFill>
          <p:spPr bwMode="auto">
            <a:xfrm>
              <a:off x="4868198" y="1"/>
              <a:ext cx="3708554" cy="22617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7E7FC4-F10F-ABD8-1318-4E5601781006}"/>
                </a:ext>
              </a:extLst>
            </p:cNvPr>
            <p:cNvGrpSpPr/>
            <p:nvPr/>
          </p:nvGrpSpPr>
          <p:grpSpPr>
            <a:xfrm>
              <a:off x="4847549" y="4697397"/>
              <a:ext cx="7344452" cy="2160602"/>
              <a:chOff x="0" y="0"/>
              <a:chExt cx="9034871" cy="265811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64B29F-97B5-A23E-1AE2-94F494E70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0086" y="0"/>
                <a:ext cx="3994785" cy="265811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1B6E255-7C46-FE83-9899-4067FEF74D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13" b="14600"/>
              <a:stretch/>
            </p:blipFill>
            <p:spPr bwMode="auto">
              <a:xfrm>
                <a:off x="0" y="0"/>
                <a:ext cx="5181600" cy="265811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5AE714-CD79-C7E2-6CE6-369B7304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38104" y="1"/>
              <a:ext cx="3653896" cy="4728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533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Welcome &amp; Introductions </a:t>
            </a:r>
          </a:p>
        </p:txBody>
      </p:sp>
    </p:spTree>
    <p:extLst>
      <p:ext uri="{BB962C8B-B14F-4D97-AF65-F5344CB8AC3E}">
        <p14:creationId xmlns:p14="http://schemas.microsoft.com/office/powerpoint/2010/main" val="4129802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STREETSCAPE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7079787" cy="4169418"/>
          </a:xfrm>
        </p:spPr>
        <p:txBody>
          <a:bodyPr/>
          <a:lstStyle/>
          <a:p>
            <a:r>
              <a:rPr lang="en-US" dirty="0"/>
              <a:t>Municipal property – sidewalks, plazas, town squares and parks</a:t>
            </a:r>
          </a:p>
          <a:p>
            <a:r>
              <a:rPr lang="en-US" dirty="0"/>
              <a:t>Eligible municipalities:</a:t>
            </a:r>
          </a:p>
          <a:p>
            <a:pPr lvl="1"/>
            <a:r>
              <a:rPr lang="en-US" sz="1800" dirty="0"/>
              <a:t>Urban commercial areas that generated high levels of PPP</a:t>
            </a:r>
          </a:p>
          <a:p>
            <a:pPr lvl="1"/>
            <a:r>
              <a:rPr lang="en-US" sz="1800" dirty="0"/>
              <a:t>&gt;20,000 population</a:t>
            </a:r>
          </a:p>
          <a:p>
            <a:pPr lvl="1"/>
            <a:r>
              <a:rPr lang="en-US" sz="1800" dirty="0"/>
              <a:t>&gt;200 people per square km </a:t>
            </a:r>
          </a:p>
          <a:p>
            <a:r>
              <a:rPr lang="en-US" dirty="0"/>
              <a:t>Multiple pilots and audits completed</a:t>
            </a:r>
          </a:p>
          <a:p>
            <a:r>
              <a:rPr lang="en-US" dirty="0"/>
              <a:t>Significant challenges include:</a:t>
            </a:r>
          </a:p>
          <a:p>
            <a:pPr lvl="1"/>
            <a:r>
              <a:rPr lang="en-US" sz="1800" dirty="0"/>
              <a:t>Poor sorting</a:t>
            </a:r>
          </a:p>
          <a:p>
            <a:pPr lvl="1"/>
            <a:r>
              <a:rPr lang="en-US" sz="1800" dirty="0"/>
              <a:t>Extremely high contamination</a:t>
            </a:r>
          </a:p>
          <a:p>
            <a:pPr lvl="1"/>
            <a:r>
              <a:rPr lang="en-US" sz="1800" dirty="0"/>
              <a:t>Liquids and food waste</a:t>
            </a:r>
          </a:p>
          <a:p>
            <a:pPr lvl="1"/>
            <a:r>
              <a:rPr lang="en-US" sz="1800" dirty="0"/>
              <a:t>Difficulty finding end markets</a:t>
            </a:r>
          </a:p>
          <a:p>
            <a:pPr lvl="1"/>
            <a:r>
              <a:rPr lang="en-US" sz="1800" dirty="0"/>
              <a:t>High GHG intensity for poor environmental outcomes</a:t>
            </a:r>
            <a:endParaRPr lang="en-US" dirty="0"/>
          </a:p>
        </p:txBody>
      </p:sp>
      <p:pic>
        <p:nvPicPr>
          <p:cNvPr id="5" name="Picture 4" descr="A group of trash cans&#10;&#10;Description automatically generated with low confidence">
            <a:extLst>
              <a:ext uri="{FF2B5EF4-FFF2-40B4-BE49-F238E27FC236}">
                <a16:creationId xmlns:a16="http://schemas.microsoft.com/office/drawing/2014/main" id="{81FB1135-5C66-9343-2AD4-F84EB8E1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404" y="1522081"/>
            <a:ext cx="4169418" cy="41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15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STREETSCAPE – 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46070" cy="4169418"/>
          </a:xfrm>
        </p:spPr>
        <p:txBody>
          <a:bodyPr/>
          <a:lstStyle/>
          <a:p>
            <a:r>
              <a:rPr lang="en-US" sz="1800" dirty="0"/>
              <a:t>By Q4 2022 Recycle BC will establish:</a:t>
            </a:r>
          </a:p>
          <a:p>
            <a:pPr lvl="1"/>
            <a:r>
              <a:rPr lang="en-US" sz="1800" dirty="0"/>
              <a:t>Baseline contamination standard</a:t>
            </a:r>
          </a:p>
          <a:p>
            <a:pPr lvl="1"/>
            <a:r>
              <a:rPr lang="en-US" sz="1800" dirty="0"/>
              <a:t>Minimum recycling rate for end-of-life management</a:t>
            </a:r>
          </a:p>
          <a:p>
            <a:pPr lvl="1"/>
            <a:r>
              <a:rPr lang="en-US" sz="1800" dirty="0"/>
              <a:t>Practical audit methodology</a:t>
            </a:r>
          </a:p>
          <a:p>
            <a:r>
              <a:rPr lang="en-US" sz="1800" dirty="0"/>
              <a:t>Q1 2023:</a:t>
            </a:r>
          </a:p>
          <a:p>
            <a:pPr lvl="1"/>
            <a:r>
              <a:rPr lang="en-US" sz="1800" dirty="0"/>
              <a:t>Test audit methodology in community with single-use product bans and reasonable contamination rate</a:t>
            </a:r>
          </a:p>
          <a:p>
            <a:r>
              <a:rPr lang="en-US" sz="1800" dirty="0"/>
              <a:t>Q3 2023:</a:t>
            </a:r>
          </a:p>
          <a:p>
            <a:pPr lvl="1"/>
            <a:r>
              <a:rPr lang="en-US" sz="1800" dirty="0"/>
              <a:t>Prepare revised service and funding commitments </a:t>
            </a:r>
          </a:p>
          <a:p>
            <a:pPr lvl="1"/>
            <a:r>
              <a:rPr lang="en-US" sz="1800" dirty="0"/>
              <a:t>Stakeholder consultation</a:t>
            </a:r>
          </a:p>
          <a:p>
            <a:pPr lvl="1"/>
            <a:r>
              <a:rPr lang="en-US" sz="1800" dirty="0"/>
              <a:t>Eligible municipalities can request offer to join</a:t>
            </a:r>
          </a:p>
          <a:p>
            <a:r>
              <a:rPr lang="en-US" sz="1800" dirty="0"/>
              <a:t>2024-2028 – Onboarding as applicable</a:t>
            </a:r>
          </a:p>
          <a:p>
            <a:endParaRPr lang="en-US" sz="1800" dirty="0"/>
          </a:p>
        </p:txBody>
      </p:sp>
      <p:pic>
        <p:nvPicPr>
          <p:cNvPr id="6" name="Picture 5" descr="A picture containing tree, outdoor, bin, trash&#10;&#10;Description automatically generated">
            <a:extLst>
              <a:ext uri="{FF2B5EF4-FFF2-40B4-BE49-F238E27FC236}">
                <a16:creationId xmlns:a16="http://schemas.microsoft.com/office/drawing/2014/main" id="{4E8FB25D-21DE-B314-8B54-763E69963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09" b="10850"/>
          <a:stretch/>
        </p:blipFill>
        <p:spPr>
          <a:xfrm>
            <a:off x="7017270" y="1912461"/>
            <a:ext cx="4697271" cy="33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6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FINANCIAL INCENTIVE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0"/>
            <a:ext cx="6882564" cy="4472319"/>
          </a:xfrm>
        </p:spPr>
        <p:txBody>
          <a:bodyPr/>
          <a:lstStyle/>
          <a:p>
            <a:r>
              <a:rPr lang="en-US" dirty="0"/>
              <a:t>Recycle BC offers financial incentives to collectors to incentivize participation to ensure targets met</a:t>
            </a:r>
          </a:p>
          <a:p>
            <a:r>
              <a:rPr lang="en-US" dirty="0"/>
              <a:t>Curbside and Multi-Family: $ per household (plus $/</a:t>
            </a:r>
            <a:r>
              <a:rPr lang="en-US" dirty="0" err="1"/>
              <a:t>tonne</a:t>
            </a:r>
            <a:r>
              <a:rPr lang="en-US" dirty="0"/>
              <a:t> glass)</a:t>
            </a:r>
          </a:p>
          <a:p>
            <a:r>
              <a:rPr lang="en-US" dirty="0"/>
              <a:t>Depot: $ per </a:t>
            </a:r>
            <a:r>
              <a:rPr lang="en-US" dirty="0" err="1"/>
              <a:t>tonne</a:t>
            </a:r>
            <a:endParaRPr lang="en-US" dirty="0"/>
          </a:p>
          <a:p>
            <a:r>
              <a:rPr lang="en-US" dirty="0"/>
              <a:t>At end of each agreement term:</a:t>
            </a:r>
          </a:p>
          <a:p>
            <a:pPr lvl="1"/>
            <a:r>
              <a:rPr lang="en-US" sz="1800" dirty="0"/>
              <a:t>Collection cost study and analyses to determine adjustments</a:t>
            </a:r>
          </a:p>
          <a:p>
            <a:pPr lvl="1"/>
            <a:r>
              <a:rPr lang="en-US" sz="1800" dirty="0"/>
              <a:t>Propose updated incentive rates/structure for consultation</a:t>
            </a:r>
          </a:p>
          <a:p>
            <a:pPr lvl="1"/>
            <a:r>
              <a:rPr lang="en-US" sz="1800" dirty="0"/>
              <a:t>Conduct consultation with stakeholders</a:t>
            </a:r>
          </a:p>
          <a:p>
            <a:pPr lvl="1"/>
            <a:r>
              <a:rPr lang="en-US" sz="1800" dirty="0"/>
              <a:t>Review feedback, prepare new agreements/incentive offers</a:t>
            </a:r>
          </a:p>
          <a:p>
            <a:pPr lvl="1"/>
            <a:r>
              <a:rPr lang="en-US" sz="1800" dirty="0"/>
              <a:t>Distribute new agreement terms</a:t>
            </a:r>
          </a:p>
          <a:p>
            <a:pPr lvl="1"/>
            <a:r>
              <a:rPr lang="en-US" sz="1800" dirty="0"/>
              <a:t>Collectors determine whether wish to renew agreement according to new terms</a:t>
            </a:r>
          </a:p>
          <a:p>
            <a:pPr lvl="1"/>
            <a:endParaRPr lang="en-US" sz="1800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3D6AB7F-6463-B7F9-3685-B7F28E60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348" y="2115670"/>
            <a:ext cx="4679576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12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COST STUDY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Completed in advance of new service agreements</a:t>
            </a:r>
          </a:p>
          <a:p>
            <a:r>
              <a:rPr lang="en-US" dirty="0"/>
              <a:t>Compares current costs to historic 5-year cost</a:t>
            </a:r>
          </a:p>
          <a:p>
            <a:r>
              <a:rPr lang="en-US" dirty="0"/>
              <a:t>Collectors provide data to independent third-party accountant </a:t>
            </a:r>
          </a:p>
          <a:p>
            <a:r>
              <a:rPr lang="en-US" dirty="0"/>
              <a:t>Overseen by Recycle BC Advisory Committee members</a:t>
            </a:r>
          </a:p>
          <a:p>
            <a:r>
              <a:rPr lang="en-US" dirty="0"/>
              <a:t>Objective: fair and reasonable incentive rates</a:t>
            </a:r>
          </a:p>
          <a:p>
            <a:r>
              <a:rPr lang="en-US" dirty="0"/>
              <a:t>Data includes:</a:t>
            </a:r>
          </a:p>
          <a:p>
            <a:pPr lvl="1"/>
            <a:r>
              <a:rPr lang="en-US" sz="1800" dirty="0"/>
              <a:t>Curbside</a:t>
            </a:r>
          </a:p>
          <a:p>
            <a:pPr lvl="1"/>
            <a:r>
              <a:rPr lang="en-US" sz="1800" dirty="0"/>
              <a:t>Multi-family</a:t>
            </a:r>
          </a:p>
          <a:p>
            <a:pPr lvl="1"/>
            <a:r>
              <a:rPr lang="en-US" sz="1800" dirty="0"/>
              <a:t>Streetscape</a:t>
            </a:r>
          </a:p>
          <a:p>
            <a:pPr lvl="1"/>
            <a:r>
              <a:rPr lang="en-US" sz="1800" dirty="0"/>
              <a:t>Promotion and education</a:t>
            </a:r>
          </a:p>
          <a:p>
            <a:pPr lvl="1"/>
            <a:r>
              <a:rPr lang="en-US" sz="1800" dirty="0"/>
              <a:t>Service administration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29C496D-37DA-C21D-B600-9D193FCE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243483" y="189229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16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COST STUDY INPUTS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381760"/>
            <a:ext cx="6882564" cy="4624593"/>
          </a:xfrm>
        </p:spPr>
        <p:txBody>
          <a:bodyPr vert="horz" lIns="91440" tIns="45720" rIns="91440" bIns="45720" anchor="t"/>
          <a:lstStyle/>
          <a:p>
            <a:r>
              <a:rPr lang="en-US" sz="1800" dirty="0"/>
              <a:t>Collection costs, including differences by:</a:t>
            </a:r>
          </a:p>
          <a:p>
            <a:pPr lvl="1"/>
            <a:r>
              <a:rPr lang="en-US" sz="1800" dirty="0"/>
              <a:t>Collection channel and PPP categories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Geography and density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Collection attributes - # of streams, container types</a:t>
            </a:r>
          </a:p>
          <a:p>
            <a:pPr lvl="1"/>
            <a:r>
              <a:rPr lang="en-US" sz="1800" dirty="0"/>
              <a:t>Collector type</a:t>
            </a:r>
          </a:p>
          <a:p>
            <a:pPr lvl="1"/>
            <a:r>
              <a:rPr lang="en-US" sz="1800" dirty="0"/>
              <a:t>Unique drivers of cost – e.g. receiving facility location</a:t>
            </a:r>
          </a:p>
          <a:p>
            <a:r>
              <a:rPr lang="en-US" sz="1800" dirty="0"/>
              <a:t>Program data, including performance by channel</a:t>
            </a:r>
            <a:endParaRPr lang="en-US" sz="1800" dirty="0">
              <a:cs typeface="Calibri"/>
            </a:endParaRPr>
          </a:p>
          <a:p>
            <a:r>
              <a:rPr lang="en-US" sz="1800" dirty="0"/>
              <a:t>Operational metrics, including contamination</a:t>
            </a:r>
          </a:p>
          <a:p>
            <a:r>
              <a:rPr lang="en-US" sz="1800" dirty="0"/>
              <a:t>Impact of inflation</a:t>
            </a:r>
          </a:p>
          <a:p>
            <a:r>
              <a:rPr lang="en-US" sz="1800" dirty="0"/>
              <a:t>Proposed service requirement changes</a:t>
            </a:r>
          </a:p>
          <a:p>
            <a:r>
              <a:rPr lang="en-US" sz="1800" dirty="0"/>
              <a:t>Impact of existing incentive rates/structure on incentivizing best practices, efficiencies, high collection rates, GHG reductions</a:t>
            </a:r>
          </a:p>
          <a:p>
            <a:r>
              <a:rPr lang="en-US" sz="1800" dirty="0"/>
              <a:t>Not included – collection in communities that do not meet eligibility criteria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text, outdoor, truck, tree&#10;&#10;Description automatically generated">
            <a:extLst>
              <a:ext uri="{FF2B5EF4-FFF2-40B4-BE49-F238E27FC236}">
                <a16:creationId xmlns:a16="http://schemas.microsoft.com/office/drawing/2014/main" id="{67824087-FB7C-CAA5-1B1E-93B6DAFF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024" y="2102592"/>
            <a:ext cx="4510392" cy="30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20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FINANCIAL INCENTIVES – TIMELINE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900517"/>
            <a:ext cx="5990015" cy="3790981"/>
          </a:xfrm>
        </p:spPr>
        <p:txBody>
          <a:bodyPr/>
          <a:lstStyle/>
          <a:p>
            <a:r>
              <a:rPr lang="en-US" b="1" dirty="0"/>
              <a:t>2020 </a:t>
            </a:r>
            <a:r>
              <a:rPr lang="en-US" dirty="0"/>
              <a:t>– Last collection cost study </a:t>
            </a:r>
          </a:p>
          <a:p>
            <a:endParaRPr lang="en-US" dirty="0"/>
          </a:p>
          <a:p>
            <a:r>
              <a:rPr lang="en-US" b="1" dirty="0"/>
              <a:t>Jan 1, 2022 </a:t>
            </a:r>
            <a:r>
              <a:rPr lang="en-US" dirty="0"/>
              <a:t>– Updated depot rates</a:t>
            </a:r>
          </a:p>
          <a:p>
            <a:endParaRPr lang="en-US" dirty="0"/>
          </a:p>
          <a:p>
            <a:r>
              <a:rPr lang="en-US" b="1" dirty="0"/>
              <a:t>July 1, 2022 </a:t>
            </a:r>
            <a:r>
              <a:rPr lang="en-US" dirty="0"/>
              <a:t>– Updated curbside and multi-family rates</a:t>
            </a:r>
          </a:p>
          <a:p>
            <a:endParaRPr lang="en-US" dirty="0"/>
          </a:p>
          <a:p>
            <a:r>
              <a:rPr lang="en-US" b="1" dirty="0"/>
              <a:t>2024</a:t>
            </a:r>
            <a:r>
              <a:rPr lang="en-US" dirty="0"/>
              <a:t> – Next collection cost study </a:t>
            </a:r>
          </a:p>
          <a:p>
            <a:endParaRPr lang="en-US" dirty="0"/>
          </a:p>
          <a:p>
            <a:r>
              <a:rPr lang="en-US" b="1" dirty="0"/>
              <a:t>Jan 1, 2025 </a:t>
            </a:r>
            <a:r>
              <a:rPr lang="en-US" dirty="0"/>
              <a:t>– New service agreements and incentive rates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sky, outdoor, bin&#10;&#10;Description automatically generated">
            <a:extLst>
              <a:ext uri="{FF2B5EF4-FFF2-40B4-BE49-F238E27FC236}">
                <a16:creationId xmlns:a16="http://schemas.microsoft.com/office/drawing/2014/main" id="{312BB9D4-0470-7C8C-B2EA-315A0C9A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49" y="2024519"/>
            <a:ext cx="4535021" cy="316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3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174980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 lIns="91440" tIns="45720" rIns="91440" bIns="45720" anchor="t"/>
          <a:lstStyle/>
          <a:p>
            <a:r>
              <a:rPr lang="en-US" dirty="0"/>
              <a:t>PROMOTION AND EDUCATION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Recycle BC’s objectives:</a:t>
            </a:r>
          </a:p>
          <a:p>
            <a:pPr lvl="1"/>
            <a:r>
              <a:rPr lang="en-US" sz="1800" dirty="0"/>
              <a:t>Increase awareness of program’s features and benefits</a:t>
            </a:r>
          </a:p>
          <a:p>
            <a:pPr lvl="1"/>
            <a:r>
              <a:rPr lang="en-US" sz="1800" dirty="0"/>
              <a:t>Encourage informed decisions on collection of PPP</a:t>
            </a:r>
          </a:p>
          <a:p>
            <a:r>
              <a:rPr lang="en-US" dirty="0"/>
              <a:t>Employed strategies:</a:t>
            </a:r>
          </a:p>
          <a:p>
            <a:pPr lvl="1"/>
            <a:r>
              <a:rPr lang="en-US" sz="1800" dirty="0"/>
              <a:t>Awareness campaigns</a:t>
            </a:r>
          </a:p>
          <a:p>
            <a:pPr lvl="1"/>
            <a:r>
              <a:rPr lang="en-US" sz="1800" dirty="0"/>
              <a:t>Strategic partnerships</a:t>
            </a:r>
          </a:p>
          <a:p>
            <a:pPr lvl="1"/>
            <a:r>
              <a:rPr lang="en-US" sz="1800" dirty="0"/>
              <a:t>Collector resources</a:t>
            </a:r>
          </a:p>
          <a:p>
            <a:pPr lvl="1"/>
            <a:r>
              <a:rPr lang="en-US" sz="1800" dirty="0"/>
              <a:t>Resident communication</a:t>
            </a:r>
          </a:p>
          <a:p>
            <a:pPr lvl="1"/>
            <a:r>
              <a:rPr lang="en-US" sz="1800" dirty="0"/>
              <a:t>Research</a:t>
            </a:r>
          </a:p>
          <a:p>
            <a:r>
              <a:rPr lang="en-US" dirty="0"/>
              <a:t>Strategies used to target areas of underperformance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09A10-55C6-1127-DE23-7679EF37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4" y="1381760"/>
            <a:ext cx="3581973" cy="206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DCA6AC-40C5-2DD9-2246-74FC892D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4" y="3580067"/>
            <a:ext cx="3581973" cy="241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80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</p:spTree>
    <p:extLst>
      <p:ext uri="{BB962C8B-B14F-4D97-AF65-F5344CB8AC3E}">
        <p14:creationId xmlns:p14="http://schemas.microsoft.com/office/powerpoint/2010/main" val="1634611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Reducing environmental impacts: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Weight based producer fees encourage reduction of PPP</a:t>
            </a:r>
          </a:p>
          <a:p>
            <a:pPr lvl="1"/>
            <a:endParaRPr lang="en-US" sz="1800" dirty="0"/>
          </a:p>
          <a:p>
            <a:r>
              <a:rPr lang="en-US" b="1" dirty="0"/>
              <a:t>Redesign: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Cost allocation rewards easier to recycle materials</a:t>
            </a:r>
          </a:p>
          <a:p>
            <a:pPr lvl="1"/>
            <a:r>
              <a:rPr lang="en-US" sz="1800" dirty="0"/>
              <a:t>Regular review of fee structure to ensure accurate info on cost impacts of materials to encourage redesign and adoption of best practices </a:t>
            </a:r>
          </a:p>
          <a:p>
            <a:pPr lvl="2"/>
            <a:r>
              <a:rPr lang="en-US" sz="1600" dirty="0"/>
              <a:t>Canada Plastics Pact's Golden Design Rules</a:t>
            </a:r>
            <a:endParaRPr lang="en-US" sz="1600" dirty="0">
              <a:cs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Hierarchy of waste Management">
            <a:extLst>
              <a:ext uri="{FF2B5EF4-FFF2-40B4-BE49-F238E27FC236}">
                <a16:creationId xmlns:a16="http://schemas.microsoft.com/office/drawing/2014/main" id="{A28161FE-06F6-EAEB-6138-C58086084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23" y="1943338"/>
            <a:ext cx="4330301" cy="34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FDCB02-3EC8-0CFC-F24F-0E162819992F}"/>
              </a:ext>
            </a:extLst>
          </p:cNvPr>
          <p:cNvSpPr>
            <a:spLocks noGrp="1"/>
          </p:cNvSpPr>
          <p:nvPr/>
        </p:nvSpPr>
        <p:spPr>
          <a:xfrm>
            <a:off x="248647" y="510512"/>
            <a:ext cx="10852024" cy="7629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71B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POLLUTION PREVENTION HIERARCHY</a:t>
            </a:r>
          </a:p>
        </p:txBody>
      </p:sp>
    </p:spTree>
    <p:extLst>
      <p:ext uri="{BB962C8B-B14F-4D97-AF65-F5344CB8AC3E}">
        <p14:creationId xmlns:p14="http://schemas.microsoft.com/office/powerpoint/2010/main" val="379661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20" y="3047524"/>
            <a:ext cx="2151138" cy="762952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Calibri"/>
              </a:rPr>
              <a:t>AGENDA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92BB3EF-471C-9CA8-1F8E-56BA0927B8EB}"/>
              </a:ext>
            </a:extLst>
          </p:cNvPr>
          <p:cNvGraphicFramePr/>
          <p:nvPr/>
        </p:nvGraphicFramePr>
        <p:xfrm>
          <a:off x="4365170" y="1404731"/>
          <a:ext cx="7554687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394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339764" cy="4169418"/>
          </a:xfrm>
        </p:spPr>
        <p:txBody>
          <a:bodyPr/>
          <a:lstStyle/>
          <a:p>
            <a:r>
              <a:rPr lang="en-US" b="1" dirty="0"/>
              <a:t>Reuse: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Cost allocation presumes materials enter marketplace once</a:t>
            </a:r>
          </a:p>
          <a:p>
            <a:pPr lvl="1"/>
            <a:r>
              <a:rPr lang="en-US" sz="1800" dirty="0"/>
              <a:t>Actively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engaged in exploring reuse opportunities </a:t>
            </a:r>
          </a:p>
          <a:p>
            <a:pPr lvl="1"/>
            <a:r>
              <a:rPr lang="en-CA" sz="1800" dirty="0">
                <a:latin typeface="Calibri" panose="020F0502020204030204" pitchFamily="34" charset="0"/>
                <a:ea typeface="Arial" panose="020B0604020202020204" pitchFamily="34" charset="0"/>
              </a:rPr>
              <a:t>Work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with stakeholders to identify the value Recycle BC can bring to the reusable packaging market</a:t>
            </a:r>
          </a:p>
          <a:p>
            <a:endParaRPr lang="en-US" dirty="0"/>
          </a:p>
          <a:p>
            <a:r>
              <a:rPr lang="en-US" sz="1800" b="1" dirty="0"/>
              <a:t>Recycling:</a:t>
            </a:r>
          </a:p>
          <a:p>
            <a:pPr lvl="1"/>
            <a:r>
              <a:rPr lang="en-US" sz="1800" dirty="0"/>
              <a:t>Payment structure and operations focus on ensuring collected PPP can meet end-market requirements</a:t>
            </a:r>
          </a:p>
          <a:p>
            <a:pPr lvl="1"/>
            <a:r>
              <a:rPr lang="en-US" sz="1800" dirty="0"/>
              <a:t>Work with producers to improve PPP recyclability and increase recycled content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47BBB-7A4B-595F-28EE-CD5B3CE2D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4"/>
          <a:stretch/>
        </p:blipFill>
        <p:spPr bwMode="auto">
          <a:xfrm>
            <a:off x="8603814" y="1381760"/>
            <a:ext cx="3383676" cy="45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8F1ED06-FFFA-3059-55B9-EA0F02211E27}"/>
              </a:ext>
            </a:extLst>
          </p:cNvPr>
          <p:cNvSpPr>
            <a:spLocks noGrp="1"/>
          </p:cNvSpPr>
          <p:nvPr/>
        </p:nvSpPr>
        <p:spPr>
          <a:xfrm>
            <a:off x="212788" y="584599"/>
            <a:ext cx="10852024" cy="7629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71B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POLLUTION PREVENTION HIERARCHY</a:t>
            </a:r>
          </a:p>
        </p:txBody>
      </p:sp>
    </p:spTree>
    <p:extLst>
      <p:ext uri="{BB962C8B-B14F-4D97-AF65-F5344CB8AC3E}">
        <p14:creationId xmlns:p14="http://schemas.microsoft.com/office/powerpoint/2010/main" val="945164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339764" cy="4169418"/>
          </a:xfrm>
        </p:spPr>
        <p:txBody>
          <a:bodyPr/>
          <a:lstStyle/>
          <a:p>
            <a:r>
              <a:rPr lang="en-US" b="1" dirty="0"/>
              <a:t>Material Recovery: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Post-collection partner is incentivised to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further</a:t>
            </a:r>
            <a:r>
              <a:rPr lang="en-CA" sz="1800" spc="-3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process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syst</a:t>
            </a:r>
            <a:r>
              <a:rPr lang="en-CA" sz="1800" spc="-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residues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spc="-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 meet</a:t>
            </a:r>
            <a:r>
              <a:rPr lang="en-CA" sz="1800" spc="-2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recov</a:t>
            </a:r>
            <a:r>
              <a:rPr lang="en-CA" sz="1800" spc="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ry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end-mar</a:t>
            </a:r>
            <a:r>
              <a:rPr lang="en-CA" sz="1800" spc="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</a:t>
            </a:r>
            <a:r>
              <a:rPr lang="en-CA" sz="1800" spc="-5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requirements</a:t>
            </a:r>
            <a:r>
              <a:rPr lang="en-CA" sz="1800" spc="-6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 engineered fuel products and minimize</a:t>
            </a:r>
            <a:r>
              <a:rPr lang="en-CA" sz="1800" spc="-4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</a:t>
            </a:r>
            <a:r>
              <a:rPr lang="en-CA" sz="18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amount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of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residue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sent</a:t>
            </a:r>
            <a:r>
              <a:rPr lang="en-CA" sz="1800" spc="-2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landfill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R&amp;D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to explore ways to recover material that is currently non-recyclable </a:t>
            </a:r>
          </a:p>
          <a:p>
            <a:endParaRPr lang="en-US" dirty="0"/>
          </a:p>
          <a:p>
            <a:r>
              <a:rPr lang="en-US" sz="1800" b="1" dirty="0"/>
              <a:t>Energy Recovery:</a:t>
            </a:r>
          </a:p>
          <a:p>
            <a:pPr lvl="1"/>
            <a:r>
              <a:rPr lang="en-US" sz="1800" dirty="0"/>
              <a:t>Recycle BC does not send PPP to waste-to-energy facilities</a:t>
            </a:r>
          </a:p>
          <a:p>
            <a:endParaRPr lang="en-US" sz="1800" dirty="0"/>
          </a:p>
          <a:p>
            <a:r>
              <a:rPr lang="en-US" sz="1800" b="1" dirty="0"/>
              <a:t>Disposal:</a:t>
            </a:r>
          </a:p>
          <a:p>
            <a:pPr lvl="1"/>
            <a:r>
              <a:rPr lang="en-US" sz="1800" dirty="0"/>
              <a:t>Non recoverable PPP is managed responsibly in regional landfills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A718A8F-1C3B-97CF-A345-8D4CC1A10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5"/>
          <a:stretch/>
        </p:blipFill>
        <p:spPr bwMode="auto">
          <a:xfrm>
            <a:off x="8213659" y="1522081"/>
            <a:ext cx="3691469" cy="43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545501-425B-85C6-4A39-8C0F07A2DAC5}"/>
              </a:ext>
            </a:extLst>
          </p:cNvPr>
          <p:cNvSpPr>
            <a:spLocks noGrp="1"/>
          </p:cNvSpPr>
          <p:nvPr/>
        </p:nvSpPr>
        <p:spPr>
          <a:xfrm>
            <a:off x="293471" y="546371"/>
            <a:ext cx="10852024" cy="7629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71B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POLLUTION PREVENTION HIERARCHY</a:t>
            </a:r>
          </a:p>
        </p:txBody>
      </p:sp>
    </p:spTree>
    <p:extLst>
      <p:ext uri="{BB962C8B-B14F-4D97-AF65-F5344CB8AC3E}">
        <p14:creationId xmlns:p14="http://schemas.microsoft.com/office/powerpoint/2010/main" val="111064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Performance targets</a:t>
            </a:r>
          </a:p>
        </p:txBody>
      </p:sp>
    </p:spTree>
    <p:extLst>
      <p:ext uri="{BB962C8B-B14F-4D97-AF65-F5344CB8AC3E}">
        <p14:creationId xmlns:p14="http://schemas.microsoft.com/office/powerpoint/2010/main" val="587416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</p:spPr>
            <p:txBody>
              <a:bodyPr/>
              <a:lstStyle/>
              <a:p>
                <a:r>
                  <a:rPr lang="en-US" dirty="0"/>
                  <a:t>Recycling Regulation requires </a:t>
                </a:r>
                <a:r>
                  <a:rPr lang="en-US" b="1" dirty="0"/>
                  <a:t>75% </a:t>
                </a:r>
                <a:r>
                  <a:rPr lang="en-US" dirty="0"/>
                  <a:t>recovery rate</a:t>
                </a:r>
              </a:p>
              <a:p>
                <a:r>
                  <a:rPr lang="en-US" dirty="0"/>
                  <a:t>Recycle BC has achieved targets every year since launch</a:t>
                </a:r>
              </a:p>
              <a:p>
                <a:endParaRPr lang="en-US" dirty="0"/>
              </a:p>
              <a:p>
                <a:r>
                  <a:rPr lang="en-US" dirty="0"/>
                  <a:t>Recovery rate = Amount Collected / Amount Supplied</a:t>
                </a:r>
              </a:p>
              <a:p>
                <a:r>
                  <a:rPr lang="en-US" dirty="0"/>
                  <a:t>Supplied quantity lags collected quantity by 2 years</a:t>
                </a:r>
                <a:endParaRPr lang="en-US" sz="1800" dirty="0"/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214,273−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𝐶𝑜𝑙𝑙𝑒𝑐𝑡𝑒𝑑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2021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227,603−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𝑆𝑢𝑝𝑝𝑙𝑖𝑒𝑑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2019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=94.7% 2021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𝑃𝑟𝑜𝑔𝑟𝑎𝑚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𝑅𝑒𝑐𝑜𝑣𝑒𝑟𝑦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𝑅𝑎𝑡𝑒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  <a:blipFill>
                <a:blip r:embed="rId2"/>
                <a:stretch>
                  <a:fillRect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>
            <a:extLst>
              <a:ext uri="{FF2B5EF4-FFF2-40B4-BE49-F238E27FC236}">
                <a16:creationId xmlns:a16="http://schemas.microsoft.com/office/drawing/2014/main" id="{267BAE3B-A990-5DF5-5CED-5AC0C2DF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70" y="1651852"/>
            <a:ext cx="4433328" cy="24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23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TO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5B7CA-BD3A-1CF8-39C0-7FB09E734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407160"/>
            <a:ext cx="7905750" cy="45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53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/>
              <a:t>OFFSET RR VS ALIGNED RR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504305" cy="16872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methodologies: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Offset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and the supplied quantity year are offset by two years,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historically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Aligned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is aligned with the supplied quantity year,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reviewed but not recommended</a:t>
            </a:r>
            <a:endParaRPr lang="en-US" sz="12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B5271-6360-3168-41C2-857B99495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87" y="2518184"/>
            <a:ext cx="8133226" cy="3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40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NON-PPP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698352" cy="4169418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Collected quantity is net of non-PPP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Non-PPP: material that is not packaging and paper product that has been incorrectly placed in recycling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food waste, construction waste, plastic products, electronics, hazardous waste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Removing non-PPP equates to a reduction of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5% in recovery rate</a:t>
            </a:r>
          </a:p>
          <a:p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Recycle BC proposes to </a:t>
            </a:r>
            <a:r>
              <a:rPr lang="en-US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 out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non-PPP moving forward: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reflects re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covery of Recycle BC material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 contamination reduction does not negatively impact recovery rate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alignment with material performance targets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D8E5B01E-F7CF-0943-DB0F-4E58E0CF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13" y="1381760"/>
            <a:ext cx="3334048" cy="47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904CA6-AD35-4F92-F67C-D3076BC5AB1A}"/>
              </a:ext>
            </a:extLst>
          </p:cNvPr>
          <p:cNvSpPr/>
          <p:nvPr/>
        </p:nvSpPr>
        <p:spPr>
          <a:xfrm>
            <a:off x="1720850" y="2838450"/>
            <a:ext cx="8255000" cy="1594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B5D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62327" y="2886518"/>
            <a:ext cx="7698352" cy="4858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 targets: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DD0725-394E-E7C0-E306-6324394793FA}"/>
              </a:ext>
            </a:extLst>
          </p:cNvPr>
          <p:cNvGraphicFramePr>
            <a:graphicFrameLocks noGrp="1"/>
          </p:cNvGraphicFramePr>
          <p:nvPr/>
        </p:nvGraphicFramePr>
        <p:xfrm>
          <a:off x="1944571" y="3353594"/>
          <a:ext cx="7698350" cy="870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670">
                  <a:extLst>
                    <a:ext uri="{9D8B030D-6E8A-4147-A177-3AD203B41FA5}">
                      <a16:colId xmlns:a16="http://schemas.microsoft.com/office/drawing/2014/main" val="2726046191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116223558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485730265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303540126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559460670"/>
                    </a:ext>
                  </a:extLst>
                </a:gridCol>
              </a:tblGrid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2026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607128"/>
                  </a:ext>
                </a:extLst>
              </a:tr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78%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4421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83F42F7-DEDC-4160-5F23-CA999DDA22EC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5013753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83%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7C5F2E-64CE-C000-B768-5B699BDC4ADD}"/>
              </a:ext>
            </a:extLst>
          </p:cNvPr>
          <p:cNvSpPr txBox="1">
            <a:spLocks/>
          </p:cNvSpPr>
          <p:nvPr/>
        </p:nvSpPr>
        <p:spPr>
          <a:xfrm>
            <a:off x="1862327" y="4527866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Equivalent targets if non-PPP was not removed:</a:t>
            </a:r>
            <a:endParaRPr lang="en-US" b="1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1D3CD0-B7F1-DB2C-3B6B-5F859F2147BD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1845850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9C51D8-C458-3834-5ACA-BF398119F338}"/>
              </a:ext>
            </a:extLst>
          </p:cNvPr>
          <p:cNvSpPr txBox="1">
            <a:spLocks/>
          </p:cNvSpPr>
          <p:nvPr/>
        </p:nvSpPr>
        <p:spPr>
          <a:xfrm>
            <a:off x="1862327" y="1359963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Historic targets (non-PPP included):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11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MATERIAL CATEGORY PERFORMANCE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719459" cy="541669"/>
          </a:xfrm>
        </p:spPr>
        <p:txBody>
          <a:bodyPr/>
          <a:lstStyle/>
          <a:p>
            <a:r>
              <a:rPr lang="en-US" dirty="0"/>
              <a:t>Recycle BC began reporting material performance in 2017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E5C7DB-B61F-9E7E-6EFB-4D9B7EED6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03807"/>
              </p:ext>
            </p:extLst>
          </p:nvPr>
        </p:nvGraphicFramePr>
        <p:xfrm>
          <a:off x="2044701" y="2063750"/>
          <a:ext cx="8102599" cy="3813038"/>
        </p:xfrm>
        <a:graphic>
          <a:graphicData uri="http://schemas.openxmlformats.org/drawingml/2006/table">
            <a:tbl>
              <a:tblPr firstRow="1" firstCol="1" bandRow="1"/>
              <a:tblGrid>
                <a:gridCol w="1635888">
                  <a:extLst>
                    <a:ext uri="{9D8B030D-6E8A-4147-A177-3AD203B41FA5}">
                      <a16:colId xmlns:a16="http://schemas.microsoft.com/office/drawing/2014/main" val="1124639727"/>
                    </a:ext>
                  </a:extLst>
                </a:gridCol>
                <a:gridCol w="1170734">
                  <a:extLst>
                    <a:ext uri="{9D8B030D-6E8A-4147-A177-3AD203B41FA5}">
                      <a16:colId xmlns:a16="http://schemas.microsoft.com/office/drawing/2014/main" val="3750852394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994907026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873262349"/>
                    </a:ext>
                  </a:extLst>
                </a:gridCol>
                <a:gridCol w="735323">
                  <a:extLst>
                    <a:ext uri="{9D8B030D-6E8A-4147-A177-3AD203B41FA5}">
                      <a16:colId xmlns:a16="http://schemas.microsoft.com/office/drawing/2014/main" val="3264503064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824326467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2469036090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198928553"/>
                    </a:ext>
                  </a:extLst>
                </a:gridCol>
              </a:tblGrid>
              <a:tr h="26785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Material Category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2017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2018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799931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57107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94105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170274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 by 2025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58% by 2025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46988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Rigid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090629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 by 2023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7002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Flexible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811268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27% by 2023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22532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10849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390064"/>
                  </a:ext>
                </a:extLst>
              </a:tr>
              <a:tr h="2334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53974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831873"/>
                  </a:ext>
                </a:extLst>
              </a:tr>
              <a:tr h="211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352522"/>
                  </a:ext>
                </a:extLst>
              </a:tr>
              <a:tr h="267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Legend: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 Achieved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18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875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OFFSET RR VS ALIGNED RR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504305" cy="16872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methodologies:</a:t>
            </a:r>
          </a:p>
          <a:p>
            <a:pPr lvl="1"/>
            <a:r>
              <a:rPr lang="en-C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Offset RR </a:t>
            </a: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and the supplied quantity year are offset by two years, </a:t>
            </a:r>
            <a:r>
              <a:rPr lang="en-CA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historically</a:t>
            </a:r>
          </a:p>
          <a:p>
            <a:pPr lvl="1"/>
            <a:r>
              <a:rPr lang="en-C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Aligned RR </a:t>
            </a: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is aligned with the supplied quantity year, </a:t>
            </a:r>
            <a:r>
              <a:rPr lang="en-CA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proposal moving forward</a:t>
            </a:r>
            <a:endParaRPr lang="en-US" u="sng" dirty="0"/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A9B7F256-9216-D6F4-A051-7911D2A4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6" y="3186024"/>
            <a:ext cx="7635229" cy="28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6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27F75-E135-584A-907A-4126E34C4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E2145-858B-4D49-A037-A121FAE154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Please use </a:t>
            </a:r>
            <a:r>
              <a:rPr lang="en-US" dirty="0" err="1"/>
              <a:t>Slido</a:t>
            </a:r>
            <a:r>
              <a:rPr lang="en-US" dirty="0"/>
              <a:t> poll </a:t>
            </a:r>
          </a:p>
          <a:p>
            <a:r>
              <a:rPr lang="en-US" dirty="0"/>
              <a:t>Enter your name &amp; organization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4926-1130-CA4C-AB96-588C6BED18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5C5C-EBDC-3946-95CA-6A26758647B9}" type="datetime4">
              <a:rPr lang="en-CA" smtClean="0"/>
              <a:t>October 31,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E2863-D200-784E-B511-5FAAF67537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2A527-519B-FD42-BA8A-D8B278B603E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83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OFFSET RR VS ALIGNED RR</a:t>
            </a:r>
          </a:p>
        </p:txBody>
      </p:sp>
      <p:pic>
        <p:nvPicPr>
          <p:cNvPr id="8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873FF706-6810-E59D-0D60-6F1B5214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045" y="1494155"/>
            <a:ext cx="7141347" cy="2198557"/>
          </a:xfrm>
          <a:prstGeom prst="rect">
            <a:avLst/>
          </a:prstGeom>
        </p:spPr>
      </p:pic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490DBF49-4D61-C744-2225-D883723EE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045" y="3692712"/>
            <a:ext cx="7141344" cy="219855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B1D8DD-4329-BF01-F477-E89664F7AF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435" y="1522080"/>
            <a:ext cx="4291765" cy="4062931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Aligning years allows same year-to-year comparison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Numbers in annual report will only be available for two years looking back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annual report</a:t>
            </a:r>
          </a:p>
          <a:p>
            <a:pPr lvl="1"/>
            <a:r>
              <a:rPr lang="en-CA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Published in 2023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 recovery rates for 2020: 2020 collected quantity and 2020 supplied quantity</a:t>
            </a:r>
            <a:endParaRPr lang="en-CA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22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" y="618808"/>
            <a:ext cx="11645153" cy="762952"/>
          </a:xfrm>
        </p:spPr>
        <p:txBody>
          <a:bodyPr/>
          <a:lstStyle/>
          <a:p>
            <a:r>
              <a:rPr lang="en-US" dirty="0"/>
              <a:t>MATERIAL CATEGORY PERFORMANCE METHODOLOGY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533536-3C3E-1E8D-6FCB-E3FECAAB4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937626"/>
              </p:ext>
            </p:extLst>
          </p:nvPr>
        </p:nvGraphicFramePr>
        <p:xfrm>
          <a:off x="1905001" y="1476138"/>
          <a:ext cx="8382000" cy="3234213"/>
        </p:xfrm>
        <a:graphic>
          <a:graphicData uri="http://schemas.openxmlformats.org/drawingml/2006/table">
            <a:tbl>
              <a:tblPr firstRow="1" firstCol="1" bandRow="1"/>
              <a:tblGrid>
                <a:gridCol w="2793730">
                  <a:extLst>
                    <a:ext uri="{9D8B030D-6E8A-4147-A177-3AD203B41FA5}">
                      <a16:colId xmlns:a16="http://schemas.microsoft.com/office/drawing/2014/main" val="3490710045"/>
                    </a:ext>
                  </a:extLst>
                </a:gridCol>
                <a:gridCol w="3635820">
                  <a:extLst>
                    <a:ext uri="{9D8B030D-6E8A-4147-A177-3AD203B41FA5}">
                      <a16:colId xmlns:a16="http://schemas.microsoft.com/office/drawing/2014/main" val="155733189"/>
                    </a:ext>
                  </a:extLst>
                </a:gridCol>
                <a:gridCol w="1952450">
                  <a:extLst>
                    <a:ext uri="{9D8B030D-6E8A-4147-A177-3AD203B41FA5}">
                      <a16:colId xmlns:a16="http://schemas.microsoft.com/office/drawing/2014/main" val="1217846367"/>
                    </a:ext>
                  </a:extLst>
                </a:gridCol>
              </a:tblGrid>
              <a:tr h="215614"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 Form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57733"/>
                  </a:ext>
                </a:extLst>
              </a:tr>
              <a:tr h="646843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Material Specific Collected Quantity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of collected quantity (tonnes) in the specific material category in the latest available full collection year.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Collected Qty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261983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growth in collection over the last three calendar years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855586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 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growth in gross collection over three years (including the year of proposal)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517477"/>
                  </a:ext>
                </a:extLst>
              </a:tr>
              <a:tr h="646843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Material Specific Supplied Quantity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of supplied material (tonnes) in the specific material category in the latest available full supply year.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Supplied Qty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160214"/>
                  </a:ext>
                </a:extLst>
              </a:tr>
              <a:tr h="862457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Supplied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growth in producer member supplied quantities based on the </a:t>
                      </a:r>
                      <a:r>
                        <a:rPr lang="en-CA" sz="1400" i="1" u="sng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sales data pertaining to the latest available three fiscal years</a:t>
                      </a:r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Supplied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16892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31228-E1FB-DDB1-8796-7E7479473289}"/>
                  </a:ext>
                </a:extLst>
              </p:cNvPr>
              <p:cNvSpPr txBox="1"/>
              <p:nvPr/>
            </p:nvSpPr>
            <p:spPr>
              <a:xfrm>
                <a:off x="2316163" y="5043275"/>
                <a:ext cx="7559675" cy="677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𝐿𝑎𝑡𝑒𝑠𝑡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𝐶𝑜𝑙𝑙𝑒𝑐𝑡𝑒𝑑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𝑄𝑡𝑦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𝐶𝑜𝑙𝑙𝑒𝑐𝑡𝑖𝑜𝑛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𝑃𝑟𝑜𝑔𝑟𝑎𝑚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</m:num>
                        <m:den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𝐿𝑎𝑡𝑒𝑠𝑡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𝑆𝑢𝑝𝑝𝑙𝑖𝑒𝑑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𝑄𝑡𝑦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𝑆𝑢𝑝𝑝𝑙𝑖𝑒𝑑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CA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31228-E1FB-DDB1-8796-7E7479473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163" y="5043275"/>
                <a:ext cx="7559675" cy="6771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12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" y="618808"/>
            <a:ext cx="11645153" cy="762952"/>
          </a:xfrm>
        </p:spPr>
        <p:txBody>
          <a:bodyPr/>
          <a:lstStyle/>
          <a:p>
            <a:r>
              <a:rPr lang="en-US" dirty="0"/>
              <a:t>MATERIAL CATEGORY PERFORMANCE TARGETS - NEW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5F2378-70A6-C874-181F-826DCD41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59" y="4661647"/>
            <a:ext cx="10719459" cy="1029852"/>
          </a:xfrm>
        </p:spPr>
        <p:txBody>
          <a:bodyPr/>
          <a:lstStyle/>
          <a:p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Once a material category performance target has been achieved for two consecutive years, the target will be adjusted using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previously described methodology</a:t>
            </a: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93471F-BA07-20B9-6A30-6F0D313F7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78080"/>
              </p:ext>
            </p:extLst>
          </p:nvPr>
        </p:nvGraphicFramePr>
        <p:xfrm>
          <a:off x="2073275" y="1680209"/>
          <a:ext cx="8045451" cy="2590046"/>
        </p:xfrm>
        <a:graphic>
          <a:graphicData uri="http://schemas.openxmlformats.org/drawingml/2006/table">
            <a:tbl>
              <a:tblPr firstRow="1" firstCol="1" bandRow="1"/>
              <a:tblGrid>
                <a:gridCol w="2443397">
                  <a:extLst>
                    <a:ext uri="{9D8B030D-6E8A-4147-A177-3AD203B41FA5}">
                      <a16:colId xmlns:a16="http://schemas.microsoft.com/office/drawing/2014/main" val="793465196"/>
                    </a:ext>
                  </a:extLst>
                </a:gridCol>
                <a:gridCol w="1119753">
                  <a:extLst>
                    <a:ext uri="{9D8B030D-6E8A-4147-A177-3AD203B41FA5}">
                      <a16:colId xmlns:a16="http://schemas.microsoft.com/office/drawing/2014/main" val="2237136652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506206220"/>
                    </a:ext>
                  </a:extLst>
                </a:gridCol>
                <a:gridCol w="1022741">
                  <a:extLst>
                    <a:ext uri="{9D8B030D-6E8A-4147-A177-3AD203B41FA5}">
                      <a16:colId xmlns:a16="http://schemas.microsoft.com/office/drawing/2014/main" val="850405846"/>
                    </a:ext>
                  </a:extLst>
                </a:gridCol>
                <a:gridCol w="1218410">
                  <a:extLst>
                    <a:ext uri="{9D8B030D-6E8A-4147-A177-3AD203B41FA5}">
                      <a16:colId xmlns:a16="http://schemas.microsoft.com/office/drawing/2014/main" val="2338674498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1519926276"/>
                    </a:ext>
                  </a:extLst>
                </a:gridCol>
              </a:tblGrid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Annual Report (AR)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2026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2027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32682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Collection / Supply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01262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21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278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Rigid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59869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Flexible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239053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10845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289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270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Question &amp; Answer  </a:t>
            </a:r>
          </a:p>
        </p:txBody>
      </p:sp>
    </p:spTree>
    <p:extLst>
      <p:ext uri="{BB962C8B-B14F-4D97-AF65-F5344CB8AC3E}">
        <p14:creationId xmlns:p14="http://schemas.microsoft.com/office/powerpoint/2010/main" val="2660745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Discussion  </a:t>
            </a:r>
          </a:p>
        </p:txBody>
      </p:sp>
    </p:spTree>
    <p:extLst>
      <p:ext uri="{BB962C8B-B14F-4D97-AF65-F5344CB8AC3E}">
        <p14:creationId xmlns:p14="http://schemas.microsoft.com/office/powerpoint/2010/main" val="2284700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CONSULTATION</a:t>
            </a:r>
          </a:p>
        </p:txBody>
      </p:sp>
    </p:spTree>
    <p:extLst>
      <p:ext uri="{BB962C8B-B14F-4D97-AF65-F5344CB8AC3E}">
        <p14:creationId xmlns:p14="http://schemas.microsoft.com/office/powerpoint/2010/main" val="1271623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PLAN CONSULTATION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Stakeholder consultation October to December 2022</a:t>
            </a:r>
          </a:p>
          <a:p>
            <a:endParaRPr lang="en-US" dirty="0"/>
          </a:p>
          <a:p>
            <a:r>
              <a:rPr lang="en-US" dirty="0"/>
              <a:t>Additional virtual consultation sessions:</a:t>
            </a:r>
          </a:p>
          <a:p>
            <a:pPr lvl="1"/>
            <a:r>
              <a:rPr lang="en-US" sz="1800" dirty="0"/>
              <a:t>Recycle BC producer members</a:t>
            </a:r>
          </a:p>
          <a:p>
            <a:pPr lvl="1"/>
            <a:r>
              <a:rPr lang="en-US" sz="1800" dirty="0"/>
              <a:t>Producer associations</a:t>
            </a:r>
          </a:p>
          <a:p>
            <a:pPr lvl="1"/>
            <a:r>
              <a:rPr lang="en-US" sz="1800" dirty="0"/>
              <a:t>Recycle BC collectors and municipalities</a:t>
            </a:r>
          </a:p>
          <a:p>
            <a:pPr lvl="1"/>
            <a:r>
              <a:rPr lang="en-US" sz="1800" dirty="0"/>
              <a:t>First Nations</a:t>
            </a:r>
          </a:p>
          <a:p>
            <a:pPr lvl="1"/>
            <a:r>
              <a:rPr lang="en-US" sz="1800" dirty="0"/>
              <a:t>Regional Districts</a:t>
            </a:r>
          </a:p>
          <a:p>
            <a:pPr lvl="1"/>
            <a:r>
              <a:rPr lang="en-US" sz="1800" dirty="0"/>
              <a:t>Environmental groups</a:t>
            </a:r>
          </a:p>
          <a:p>
            <a:pPr lvl="1"/>
            <a:endParaRPr lang="en-US" sz="1800" dirty="0"/>
          </a:p>
          <a:p>
            <a:r>
              <a:rPr lang="en-US" sz="1800" dirty="0"/>
              <a:t>Written feedback accepted until Dec 31, 2022</a:t>
            </a:r>
          </a:p>
          <a:p>
            <a:pPr lvl="1"/>
            <a:r>
              <a:rPr lang="en-US" sz="1800" dirty="0"/>
              <a:t>consultation@recyclebc.ca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C1F8792-5E30-E611-725A-D5C665B8F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5"/>
          <a:stretch/>
        </p:blipFill>
        <p:spPr bwMode="auto">
          <a:xfrm>
            <a:off x="7360024" y="1384803"/>
            <a:ext cx="4049993" cy="44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32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54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Background &amp; Context </a:t>
            </a:r>
          </a:p>
        </p:txBody>
      </p:sp>
    </p:spTree>
    <p:extLst>
      <p:ext uri="{BB962C8B-B14F-4D97-AF65-F5344CB8AC3E}">
        <p14:creationId xmlns:p14="http://schemas.microsoft.com/office/powerpoint/2010/main" val="170942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KS_044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5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5433646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54" y="618808"/>
            <a:ext cx="4493337" cy="762952"/>
          </a:xfrm>
        </p:spPr>
        <p:txBody>
          <a:bodyPr/>
          <a:lstStyle/>
          <a:p>
            <a:r>
              <a:rPr lang="en-US"/>
              <a:t>WHO WE ARE</a:t>
            </a:r>
            <a:br>
              <a:rPr lang="en-US"/>
            </a:b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32953" y="1626784"/>
            <a:ext cx="5098469" cy="5092994"/>
          </a:xfrm>
        </p:spPr>
        <p:txBody>
          <a:bodyPr vert="horz" lIns="91440" tIns="45720" rIns="91440" bIns="45720" anchor="t"/>
          <a:lstStyle/>
          <a:p>
            <a:pPr marL="0" indent="0">
              <a:buNone/>
            </a:pPr>
            <a:r>
              <a:rPr lang="en-US" sz="2000"/>
              <a:t>Recycle BC is a not-for-profit organization responsible for residential packaging and paper recycling throughout British Columbia.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Recycle BC ensures household materials are collected, sorted and responsibly recycled. 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Our program is funded by 1,200 businesses that include retailers, manufacturers and restaurants that supply packaging and paper products to BC residents, shifting costs away from homeowners. </a:t>
            </a:r>
            <a:endParaRPr lang="en-US" sz="2000">
              <a:cs typeface="Calibri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BED90-F3D6-455E-9331-86B7DA119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09" y="6292688"/>
            <a:ext cx="20002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7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/>
          <a:lstStyle/>
          <a:p>
            <a:r>
              <a:rPr lang="en-US" dirty="0"/>
              <a:t>Plan outlines objectives, commitments and targets</a:t>
            </a:r>
          </a:p>
          <a:p>
            <a:r>
              <a:rPr lang="en-US" dirty="0"/>
              <a:t>Operational roadmap </a:t>
            </a:r>
          </a:p>
          <a:p>
            <a:r>
              <a:rPr lang="en-US" dirty="0"/>
              <a:t>5-year period and renewal cycle</a:t>
            </a:r>
          </a:p>
          <a:p>
            <a:r>
              <a:rPr lang="en-US" dirty="0"/>
              <a:t>Evergreen format</a:t>
            </a:r>
          </a:p>
          <a:p>
            <a:r>
              <a:rPr lang="en-US" dirty="0"/>
              <a:t>Timelines</a:t>
            </a:r>
          </a:p>
          <a:p>
            <a:pPr lvl="1"/>
            <a:r>
              <a:rPr lang="en-US" sz="1800" dirty="0"/>
              <a:t>Sept 30, 2022: plan posted</a:t>
            </a:r>
          </a:p>
          <a:p>
            <a:pPr lvl="1"/>
            <a:r>
              <a:rPr lang="en-US" sz="1800" dirty="0"/>
              <a:t>Oct-Dec 2022: consultation period</a:t>
            </a:r>
          </a:p>
          <a:p>
            <a:pPr lvl="1"/>
            <a:r>
              <a:rPr lang="en-US" sz="1800" dirty="0"/>
              <a:t>April 2023: plan submission to MOECCS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446233-D13A-78D3-8E41-3200D4B1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56" y="1381760"/>
            <a:ext cx="357505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1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CONTEXT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8 years of operational success and full compliance</a:t>
            </a:r>
          </a:p>
          <a:p>
            <a:r>
              <a:rPr lang="en-US" dirty="0"/>
              <a:t>Upcoming launch of comparable provincial programs</a:t>
            </a:r>
          </a:p>
          <a:p>
            <a:r>
              <a:rPr lang="en-US" dirty="0"/>
              <a:t>Recent challenges:</a:t>
            </a:r>
          </a:p>
          <a:p>
            <a:pPr lvl="1"/>
            <a:r>
              <a:rPr lang="en-US" sz="1800" dirty="0"/>
              <a:t>COVID-19 &amp; supply chain disruptions</a:t>
            </a:r>
          </a:p>
          <a:p>
            <a:pPr lvl="1"/>
            <a:r>
              <a:rPr lang="en-US" sz="1800" dirty="0"/>
              <a:t>Labour and transportation challenges</a:t>
            </a:r>
          </a:p>
          <a:p>
            <a:pPr lvl="1"/>
            <a:r>
              <a:rPr lang="en-US" sz="1800" dirty="0"/>
              <a:t>Extreme weather events</a:t>
            </a:r>
          </a:p>
          <a:p>
            <a:pPr lvl="1"/>
            <a:r>
              <a:rPr lang="en-US" sz="1800" dirty="0"/>
              <a:t>Public distrust</a:t>
            </a:r>
          </a:p>
          <a:p>
            <a:pPr lvl="1"/>
            <a:r>
              <a:rPr lang="en-US" sz="1800" dirty="0"/>
              <a:t>Inflation</a:t>
            </a:r>
          </a:p>
          <a:p>
            <a:r>
              <a:rPr lang="en-US" dirty="0"/>
              <a:t>Opportunities for:</a:t>
            </a:r>
          </a:p>
          <a:p>
            <a:pPr lvl="1"/>
            <a:r>
              <a:rPr lang="en-US" sz="1800" dirty="0"/>
              <a:t>Advancement and innovation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Building program resiliency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Driving the circular economy</a:t>
            </a:r>
          </a:p>
        </p:txBody>
      </p:sp>
      <p:pic>
        <p:nvPicPr>
          <p:cNvPr id="2050" name="Picture 2" descr="B.C. declares state of emergency in wake of devastating flooding, mudslides  | CBC News">
            <a:extLst>
              <a:ext uri="{FF2B5EF4-FFF2-40B4-BE49-F238E27FC236}">
                <a16:creationId xmlns:a16="http://schemas.microsoft.com/office/drawing/2014/main" id="{1C55A99B-C19F-FABE-4E94-29F87A204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8514"/>
          <a:stretch/>
        </p:blipFill>
        <p:spPr bwMode="auto">
          <a:xfrm>
            <a:off x="6622990" y="1516052"/>
            <a:ext cx="5298393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9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 AGENCY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/>
          <a:lstStyle/>
          <a:p>
            <a:r>
              <a:rPr lang="en-US" dirty="0"/>
              <a:t>BC Recycling Regulation, amendments, guidance docs</a:t>
            </a:r>
          </a:p>
          <a:p>
            <a:r>
              <a:rPr lang="en-US" dirty="0"/>
              <a:t>Recycle BC administers plan on behalf of producer members</a:t>
            </a:r>
          </a:p>
          <a:p>
            <a:r>
              <a:rPr lang="en-US" dirty="0"/>
              <a:t>Program financing:</a:t>
            </a:r>
          </a:p>
          <a:p>
            <a:pPr lvl="1"/>
            <a:r>
              <a:rPr lang="en-US" sz="1800" dirty="0"/>
              <a:t>Member fees based on weight of PPP supplied</a:t>
            </a:r>
          </a:p>
          <a:p>
            <a:r>
              <a:rPr lang="en-US" dirty="0"/>
              <a:t>Materials covered:</a:t>
            </a:r>
          </a:p>
          <a:p>
            <a:pPr lvl="1"/>
            <a:r>
              <a:rPr lang="en-US" sz="1800" dirty="0"/>
              <a:t>Packaging</a:t>
            </a:r>
          </a:p>
          <a:p>
            <a:pPr lvl="1"/>
            <a:r>
              <a:rPr lang="en-US" sz="1800" dirty="0"/>
              <a:t>Paper product</a:t>
            </a:r>
          </a:p>
          <a:p>
            <a:pPr lvl="1"/>
            <a:r>
              <a:rPr lang="en-US" sz="1800" dirty="0"/>
              <a:t>Single-use products – Jan 2023</a:t>
            </a:r>
          </a:p>
          <a:p>
            <a:pPr lvl="1"/>
            <a:r>
              <a:rPr lang="en-US" sz="1800" dirty="0"/>
              <a:t>Packaging-like products – Jan 2023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FB6A76-0F4F-F45A-8BF1-3477317D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1998712"/>
            <a:ext cx="5717611" cy="32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20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DD70B4AB69354C9C98EA5A81AE824B" ma:contentTypeVersion="4" ma:contentTypeDescription="Create a new document." ma:contentTypeScope="" ma:versionID="194344ecd59fb57ccc6dfd26359ab5c6">
  <xsd:schema xmlns:xsd="http://www.w3.org/2001/XMLSchema" xmlns:xs="http://www.w3.org/2001/XMLSchema" xmlns:p="http://schemas.microsoft.com/office/2006/metadata/properties" xmlns:ns2="2e910f27-97b7-452c-9935-341fccc93d05" targetNamespace="http://schemas.microsoft.com/office/2006/metadata/properties" ma:root="true" ma:fieldsID="c86ce009db04491c45c53f2ccc5f7222" ns2:_="">
    <xsd:import namespace="2e910f27-97b7-452c-9935-341fccc93d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10f27-97b7-452c-9935-341fccc93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61CB31-82C6-415C-846A-419C7C5DB8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18C3BA-BABC-4FE4-BFAA-A121726316B3}"/>
</file>

<file path=customXml/itemProps3.xml><?xml version="1.0" encoding="utf-8"?>
<ds:datastoreItem xmlns:ds="http://schemas.openxmlformats.org/officeDocument/2006/customXml" ds:itemID="{8B25B249-55E4-4A02-AD78-2246897B340A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2e910f27-97b7-452c-9935-341fccc93d05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4817</TotalTime>
  <Words>2312</Words>
  <Application>Microsoft Office PowerPoint</Application>
  <PresentationFormat>Widescreen</PresentationFormat>
  <Paragraphs>519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Cambria Math</vt:lpstr>
      <vt:lpstr>Courier New</vt:lpstr>
      <vt:lpstr>Wingdings</vt:lpstr>
      <vt:lpstr>Office Theme</vt:lpstr>
      <vt:lpstr>Custom Design</vt:lpstr>
      <vt:lpstr>1_Custom Design</vt:lpstr>
      <vt:lpstr>Recycle Bc COLLECTORS &amp; municipalities</vt:lpstr>
      <vt:lpstr>Welcome &amp; Introductions </vt:lpstr>
      <vt:lpstr>AGENDA</vt:lpstr>
      <vt:lpstr>Introductions </vt:lpstr>
      <vt:lpstr>Background &amp; Context </vt:lpstr>
      <vt:lpstr>WHO WE ARE </vt:lpstr>
      <vt:lpstr>PROGRAM PLAN</vt:lpstr>
      <vt:lpstr>PLAN CONTEXT</vt:lpstr>
      <vt:lpstr>EPR AGENCY</vt:lpstr>
      <vt:lpstr>Collection SYSTEM</vt:lpstr>
      <vt:lpstr>COLLECTION STREAMS</vt:lpstr>
      <vt:lpstr>ACCEPTED MATERIALS</vt:lpstr>
      <vt:lpstr>CURBSIDE ELIGIBILITY CRITERIA</vt:lpstr>
      <vt:lpstr>MULTI-FAMILY ELIGIBILITY CRITERIA</vt:lpstr>
      <vt:lpstr>INTEGRATED RECYCLE BC COLLECTION SERVICES (ICS)</vt:lpstr>
      <vt:lpstr>ICS ELIGIBILITY CRITERIA</vt:lpstr>
      <vt:lpstr>ICS ELIGIBILITY: MUNICIPALITIES</vt:lpstr>
      <vt:lpstr>ICS ELIGIBILITY: SMALL &amp; ISLAND COMMUNITIES</vt:lpstr>
      <vt:lpstr>FIRST NATIONS COLLECTION</vt:lpstr>
      <vt:lpstr>STREETSCAPE COLLECTION</vt:lpstr>
      <vt:lpstr>STREETSCAPE – NEXT STEPS</vt:lpstr>
      <vt:lpstr>FINANCIAL INCENTIVE PROCESS</vt:lpstr>
      <vt:lpstr>COST STUDY PROCESS</vt:lpstr>
      <vt:lpstr>COST STUDY INPUTS</vt:lpstr>
      <vt:lpstr>FINANCIAL INCENTIVES – TIMELINE</vt:lpstr>
      <vt:lpstr>communications</vt:lpstr>
      <vt:lpstr>PROMOTION AND EDUCATION</vt:lpstr>
      <vt:lpstr>Pollution prevention hierarchy</vt:lpstr>
      <vt:lpstr>PowerPoint Presentation</vt:lpstr>
      <vt:lpstr>PowerPoint Presentation</vt:lpstr>
      <vt:lpstr>PowerPoint Presentation</vt:lpstr>
      <vt:lpstr>Performance targets</vt:lpstr>
      <vt:lpstr>PROGRAM RECOVERY RATE</vt:lpstr>
      <vt:lpstr>PROGRAM RECOVERY RATE – TO DATE</vt:lpstr>
      <vt:lpstr>OFFSET RR VS ALIGNED RR</vt:lpstr>
      <vt:lpstr>PROGRAM RECOVERY RATE – NON-PPP</vt:lpstr>
      <vt:lpstr>PROGRAM RECOVERY RATE – TARGETS</vt:lpstr>
      <vt:lpstr>MATERIAL CATEGORY PERFORMANCE TARGETS</vt:lpstr>
      <vt:lpstr>OFFSET RR VS ALIGNED RR</vt:lpstr>
      <vt:lpstr>OFFSET RR VS ALIGNED RR</vt:lpstr>
      <vt:lpstr>MATERIAL CATEGORY PERFORMANCE METHODOLOGY</vt:lpstr>
      <vt:lpstr>MATERIAL CATEGORY PERFORMANCE TARGETS - NEW</vt:lpstr>
      <vt:lpstr>Question &amp; Answer  </vt:lpstr>
      <vt:lpstr>Discussion  </vt:lpstr>
      <vt:lpstr>CONSULTATION</vt:lpstr>
      <vt:lpstr>PROGRAM PLAN CONSULTATION</vt:lpstr>
      <vt:lpstr>PowerPoint Presentation</vt:lpstr>
    </vt:vector>
  </TitlesOfParts>
  <Company>elemental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lizzie</dc:creator>
  <cp:lastModifiedBy>Jordan Best</cp:lastModifiedBy>
  <cp:revision>122</cp:revision>
  <cp:lastPrinted>2016-11-21T23:54:19Z</cp:lastPrinted>
  <dcterms:created xsi:type="dcterms:W3CDTF">2016-11-21T17:16:56Z</dcterms:created>
  <dcterms:modified xsi:type="dcterms:W3CDTF">2022-10-31T19:19:23Z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0x0101002CDD70B4AB69354C9C98EA5A81AE824B</vt:lpwstr>
  </property>
  <property fmtid="{D5CDD505-2E9C-101B-9397-08002B2CF9AE}" pid="3" name="MediaServiceImageTags">
    <vt:lpwstr/>
  </property>
</Properties>
</file>