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  <p:sldMasterId id="2147483656" r:id="rId5"/>
    <p:sldMasterId id="2147483657" r:id="rId6"/>
  </p:sldMasterIdLst>
  <p:notesMasterIdLst>
    <p:notesMasterId r:id="rId57"/>
  </p:notesMasterIdLst>
  <p:handoutMasterIdLst>
    <p:handoutMasterId r:id="rId58"/>
  </p:handoutMasterIdLst>
  <p:sldIdLst>
    <p:sldId id="265" r:id="rId7"/>
    <p:sldId id="267" r:id="rId8"/>
    <p:sldId id="361" r:id="rId9"/>
    <p:sldId id="272" r:id="rId10"/>
    <p:sldId id="270" r:id="rId11"/>
    <p:sldId id="271" r:id="rId12"/>
    <p:sldId id="273" r:id="rId13"/>
    <p:sldId id="1368" r:id="rId14"/>
    <p:sldId id="1328" r:id="rId15"/>
    <p:sldId id="376" r:id="rId16"/>
    <p:sldId id="1367" r:id="rId17"/>
    <p:sldId id="274" r:id="rId18"/>
    <p:sldId id="276" r:id="rId19"/>
    <p:sldId id="277" r:id="rId20"/>
    <p:sldId id="278" r:id="rId21"/>
    <p:sldId id="279" r:id="rId22"/>
    <p:sldId id="286" r:id="rId23"/>
    <p:sldId id="285" r:id="rId24"/>
    <p:sldId id="288" r:id="rId25"/>
    <p:sldId id="287" r:id="rId26"/>
    <p:sldId id="269" r:id="rId27"/>
    <p:sldId id="293" r:id="rId28"/>
    <p:sldId id="1323" r:id="rId29"/>
    <p:sldId id="294" r:id="rId30"/>
    <p:sldId id="1363" r:id="rId31"/>
    <p:sldId id="326" r:id="rId32"/>
    <p:sldId id="324" r:id="rId33"/>
    <p:sldId id="1375" r:id="rId34"/>
    <p:sldId id="296" r:id="rId35"/>
    <p:sldId id="295" r:id="rId36"/>
    <p:sldId id="297" r:id="rId37"/>
    <p:sldId id="298" r:id="rId38"/>
    <p:sldId id="299" r:id="rId39"/>
    <p:sldId id="300" r:id="rId40"/>
    <p:sldId id="377" r:id="rId41"/>
    <p:sldId id="301" r:id="rId42"/>
    <p:sldId id="384" r:id="rId43"/>
    <p:sldId id="303" r:id="rId44"/>
    <p:sldId id="304" r:id="rId45"/>
    <p:sldId id="305" r:id="rId46"/>
    <p:sldId id="307" r:id="rId47"/>
    <p:sldId id="306" r:id="rId48"/>
    <p:sldId id="309" r:id="rId49"/>
    <p:sldId id="383" r:id="rId50"/>
    <p:sldId id="1372" r:id="rId51"/>
    <p:sldId id="1373" r:id="rId52"/>
    <p:sldId id="1370" r:id="rId53"/>
    <p:sldId id="1371" r:id="rId54"/>
    <p:sldId id="1374" r:id="rId55"/>
    <p:sldId id="263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2055" userDrawn="1">
          <p15:clr>
            <a:srgbClr val="A4A3A4"/>
          </p15:clr>
        </p15:guide>
        <p15:guide id="3" pos="559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6754BF-3F5C-A3F8-BF5A-D60AFEB5AAA3}" name="Tamara Burns" initials="TB" userId="S::tburns@recyclebc.ca::5e278b56-e777-4dd1-b74f-355fc54d95ec" providerId="AD"/>
  <p188:author id="{4B7FBEC4-4EEF-632F-F6BE-04C3DCE30AC2}" name="Sam Baker" initials="SB" userId="S::SBaker@recyclebc.ca::052c59f8-a70e-472c-85b1-792f82cbf5d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DAA"/>
    <a:srgbClr val="85C559"/>
    <a:srgbClr val="93999E"/>
    <a:srgbClr val="21C559"/>
    <a:srgbClr val="007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F669E7-1962-45A6-BD69-DDC882874768}" v="11" dt="2022-11-16T16:37:39.1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83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14" y="114"/>
      </p:cViewPr>
      <p:guideLst>
        <p:guide orient="horz" pos="3456"/>
        <p:guide pos="2055"/>
        <p:guide pos="55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Best" userId="6dcc8d89-163e-4d54-813a-b410295e2488" providerId="ADAL" clId="{1BF669E7-1962-45A6-BD69-DDC882874768}"/>
    <pc:docChg chg="undo custSel addSld delSld modSld sldOrd">
      <pc:chgData name="Jordan Best" userId="6dcc8d89-163e-4d54-813a-b410295e2488" providerId="ADAL" clId="{1BF669E7-1962-45A6-BD69-DDC882874768}" dt="2022-11-16T17:09:31.217" v="139"/>
      <pc:docMkLst>
        <pc:docMk/>
      </pc:docMkLst>
      <pc:sldChg chg="modSp mod">
        <pc:chgData name="Jordan Best" userId="6dcc8d89-163e-4d54-813a-b410295e2488" providerId="ADAL" clId="{1BF669E7-1962-45A6-BD69-DDC882874768}" dt="2022-11-15T18:21:39.036" v="33" actId="20577"/>
        <pc:sldMkLst>
          <pc:docMk/>
          <pc:sldMk cId="3961730987" sldId="265"/>
        </pc:sldMkLst>
        <pc:spChg chg="mod">
          <ac:chgData name="Jordan Best" userId="6dcc8d89-163e-4d54-813a-b410295e2488" providerId="ADAL" clId="{1BF669E7-1962-45A6-BD69-DDC882874768}" dt="2022-11-15T18:21:34.457" v="32" actId="20577"/>
          <ac:spMkLst>
            <pc:docMk/>
            <pc:sldMk cId="3961730987" sldId="265"/>
            <ac:spMk id="2" creationId="{00000000-0000-0000-0000-000000000000}"/>
          </ac:spMkLst>
        </pc:spChg>
        <pc:spChg chg="mod">
          <ac:chgData name="Jordan Best" userId="6dcc8d89-163e-4d54-813a-b410295e2488" providerId="ADAL" clId="{1BF669E7-1962-45A6-BD69-DDC882874768}" dt="2022-11-15T18:21:39.036" v="33" actId="20577"/>
          <ac:spMkLst>
            <pc:docMk/>
            <pc:sldMk cId="3961730987" sldId="265"/>
            <ac:spMk id="4" creationId="{00000000-0000-0000-0000-000000000000}"/>
          </ac:spMkLst>
        </pc:spChg>
      </pc:sldChg>
      <pc:sldChg chg="modSp mod ord">
        <pc:chgData name="Jordan Best" userId="6dcc8d89-163e-4d54-813a-b410295e2488" providerId="ADAL" clId="{1BF669E7-1962-45A6-BD69-DDC882874768}" dt="2022-11-16T16:24:01.607" v="60"/>
        <pc:sldMkLst>
          <pc:docMk/>
          <pc:sldMk cId="1483120972" sldId="272"/>
        </pc:sldMkLst>
        <pc:spChg chg="mod">
          <ac:chgData name="Jordan Best" userId="6dcc8d89-163e-4d54-813a-b410295e2488" providerId="ADAL" clId="{1BF669E7-1962-45A6-BD69-DDC882874768}" dt="2022-11-16T16:21:08.925" v="58" actId="20577"/>
          <ac:spMkLst>
            <pc:docMk/>
            <pc:sldMk cId="1483120972" sldId="272"/>
            <ac:spMk id="3" creationId="{00000000-0000-0000-0000-000000000000}"/>
          </ac:spMkLst>
        </pc:spChg>
      </pc:sldChg>
      <pc:sldChg chg="modSp mod">
        <pc:chgData name="Jordan Best" userId="6dcc8d89-163e-4d54-813a-b410295e2488" providerId="ADAL" clId="{1BF669E7-1962-45A6-BD69-DDC882874768}" dt="2022-11-16T16:51:25.762" v="121" actId="20577"/>
        <pc:sldMkLst>
          <pc:docMk/>
          <pc:sldMk cId="2513095324" sldId="279"/>
        </pc:sldMkLst>
        <pc:spChg chg="mod">
          <ac:chgData name="Jordan Best" userId="6dcc8d89-163e-4d54-813a-b410295e2488" providerId="ADAL" clId="{1BF669E7-1962-45A6-BD69-DDC882874768}" dt="2022-11-16T16:51:25.762" v="121" actId="20577"/>
          <ac:spMkLst>
            <pc:docMk/>
            <pc:sldMk cId="2513095324" sldId="279"/>
            <ac:spMk id="3" creationId="{00000000-0000-0000-0000-000000000000}"/>
          </ac:spMkLst>
        </pc:spChg>
      </pc:sldChg>
      <pc:sldChg chg="del">
        <pc:chgData name="Jordan Best" userId="6dcc8d89-163e-4d54-813a-b410295e2488" providerId="ADAL" clId="{1BF669E7-1962-45A6-BD69-DDC882874768}" dt="2022-11-16T16:30:56.007" v="80" actId="47"/>
        <pc:sldMkLst>
          <pc:docMk/>
          <pc:sldMk cId="3497294858" sldId="280"/>
        </pc:sldMkLst>
      </pc:sldChg>
      <pc:sldChg chg="del">
        <pc:chgData name="Jordan Best" userId="6dcc8d89-163e-4d54-813a-b410295e2488" providerId="ADAL" clId="{1BF669E7-1962-45A6-BD69-DDC882874768}" dt="2022-11-16T16:30:57.142" v="81" actId="47"/>
        <pc:sldMkLst>
          <pc:docMk/>
          <pc:sldMk cId="3666073679" sldId="283"/>
        </pc:sldMkLst>
      </pc:sldChg>
      <pc:sldChg chg="del">
        <pc:chgData name="Jordan Best" userId="6dcc8d89-163e-4d54-813a-b410295e2488" providerId="ADAL" clId="{1BF669E7-1962-45A6-BD69-DDC882874768}" dt="2022-11-16T16:31:07.047" v="82" actId="47"/>
        <pc:sldMkLst>
          <pc:docMk/>
          <pc:sldMk cId="4108116790" sldId="289"/>
        </pc:sldMkLst>
      </pc:sldChg>
      <pc:sldChg chg="del">
        <pc:chgData name="Jordan Best" userId="6dcc8d89-163e-4d54-813a-b410295e2488" providerId="ADAL" clId="{1BF669E7-1962-45A6-BD69-DDC882874768}" dt="2022-11-16T16:31:08.149" v="83" actId="47"/>
        <pc:sldMkLst>
          <pc:docMk/>
          <pc:sldMk cId="1194020965" sldId="290"/>
        </pc:sldMkLst>
      </pc:sldChg>
      <pc:sldChg chg="del">
        <pc:chgData name="Jordan Best" userId="6dcc8d89-163e-4d54-813a-b410295e2488" providerId="ADAL" clId="{1BF669E7-1962-45A6-BD69-DDC882874768}" dt="2022-11-16T16:31:11.684" v="84" actId="47"/>
        <pc:sldMkLst>
          <pc:docMk/>
          <pc:sldMk cId="738323605" sldId="291"/>
        </pc:sldMkLst>
      </pc:sldChg>
      <pc:sldChg chg="ord">
        <pc:chgData name="Jordan Best" userId="6dcc8d89-163e-4d54-813a-b410295e2488" providerId="ADAL" clId="{1BF669E7-1962-45A6-BD69-DDC882874768}" dt="2022-11-16T17:09:31.217" v="139"/>
        <pc:sldMkLst>
          <pc:docMk/>
          <pc:sldMk cId="2720270997" sldId="307"/>
        </pc:sldMkLst>
      </pc:sldChg>
      <pc:sldChg chg="del">
        <pc:chgData name="Jordan Best" userId="6dcc8d89-163e-4d54-813a-b410295e2488" providerId="ADAL" clId="{1BF669E7-1962-45A6-BD69-DDC882874768}" dt="2022-11-16T16:36:09.096" v="96" actId="47"/>
        <pc:sldMkLst>
          <pc:docMk/>
          <pc:sldMk cId="1271623202" sldId="308"/>
        </pc:sldMkLst>
      </pc:sldChg>
      <pc:sldChg chg="modSp mod ord">
        <pc:chgData name="Jordan Best" userId="6dcc8d89-163e-4d54-813a-b410295e2488" providerId="ADAL" clId="{1BF669E7-1962-45A6-BD69-DDC882874768}" dt="2022-11-16T17:09:10.789" v="137" actId="20577"/>
        <pc:sldMkLst>
          <pc:docMk/>
          <pc:sldMk cId="1749632963" sldId="309"/>
        </pc:sldMkLst>
        <pc:spChg chg="mod">
          <ac:chgData name="Jordan Best" userId="6dcc8d89-163e-4d54-813a-b410295e2488" providerId="ADAL" clId="{1BF669E7-1962-45A6-BD69-DDC882874768}" dt="2022-11-16T17:09:10.789" v="137" actId="20577"/>
          <ac:spMkLst>
            <pc:docMk/>
            <pc:sldMk cId="1749632963" sldId="309"/>
            <ac:spMk id="3" creationId="{00000000-0000-0000-0000-000000000000}"/>
          </ac:spMkLst>
        </pc:spChg>
      </pc:sldChg>
      <pc:sldChg chg="add">
        <pc:chgData name="Jordan Best" userId="6dcc8d89-163e-4d54-813a-b410295e2488" providerId="ADAL" clId="{1BF669E7-1962-45A6-BD69-DDC882874768}" dt="2022-11-16T16:35:38.750" v="92"/>
        <pc:sldMkLst>
          <pc:docMk/>
          <pc:sldMk cId="3086577096" sldId="324"/>
        </pc:sldMkLst>
      </pc:sldChg>
      <pc:sldChg chg="add">
        <pc:chgData name="Jordan Best" userId="6dcc8d89-163e-4d54-813a-b410295e2488" providerId="ADAL" clId="{1BF669E7-1962-45A6-BD69-DDC882874768}" dt="2022-11-16T16:35:38.750" v="92"/>
        <pc:sldMkLst>
          <pc:docMk/>
          <pc:sldMk cId="2553009983" sldId="326"/>
        </pc:sldMkLst>
      </pc:sldChg>
      <pc:sldChg chg="add del">
        <pc:chgData name="Jordan Best" userId="6dcc8d89-163e-4d54-813a-b410295e2488" providerId="ADAL" clId="{1BF669E7-1962-45A6-BD69-DDC882874768}" dt="2022-11-16T16:38:26.802" v="102" actId="47"/>
        <pc:sldMkLst>
          <pc:docMk/>
          <pc:sldMk cId="3149036191" sldId="327"/>
        </pc:sldMkLst>
      </pc:sldChg>
      <pc:sldChg chg="ord">
        <pc:chgData name="Jordan Best" userId="6dcc8d89-163e-4d54-813a-b410295e2488" providerId="ADAL" clId="{1BF669E7-1962-45A6-BD69-DDC882874768}" dt="2022-11-16T16:25:42.709" v="70"/>
        <pc:sldMkLst>
          <pc:docMk/>
          <pc:sldMk cId="1874444087" sldId="376"/>
        </pc:sldMkLst>
      </pc:sldChg>
      <pc:sldChg chg="add del">
        <pc:chgData name="Jordan Best" userId="6dcc8d89-163e-4d54-813a-b410295e2488" providerId="ADAL" clId="{1BF669E7-1962-45A6-BD69-DDC882874768}" dt="2022-11-16T16:32:16.111" v="88" actId="2696"/>
        <pc:sldMkLst>
          <pc:docMk/>
          <pc:sldMk cId="3019840339" sldId="377"/>
        </pc:sldMkLst>
      </pc:sldChg>
      <pc:sldChg chg="del">
        <pc:chgData name="Jordan Best" userId="6dcc8d89-163e-4d54-813a-b410295e2488" providerId="ADAL" clId="{1BF669E7-1962-45A6-BD69-DDC882874768}" dt="2022-11-16T16:36:07.774" v="95" actId="47"/>
        <pc:sldMkLst>
          <pc:docMk/>
          <pc:sldMk cId="2660745373" sldId="382"/>
        </pc:sldMkLst>
      </pc:sldChg>
      <pc:sldChg chg="modSp mod">
        <pc:chgData name="Jordan Best" userId="6dcc8d89-163e-4d54-813a-b410295e2488" providerId="ADAL" clId="{1BF669E7-1962-45A6-BD69-DDC882874768}" dt="2022-11-16T16:38:57.547" v="115" actId="20577"/>
        <pc:sldMkLst>
          <pc:docMk/>
          <pc:sldMk cId="2284700629" sldId="383"/>
        </pc:sldMkLst>
        <pc:spChg chg="mod">
          <ac:chgData name="Jordan Best" userId="6dcc8d89-163e-4d54-813a-b410295e2488" providerId="ADAL" clId="{1BF669E7-1962-45A6-BD69-DDC882874768}" dt="2022-11-16T16:38:57.547" v="115" actId="20577"/>
          <ac:spMkLst>
            <pc:docMk/>
            <pc:sldMk cId="2284700629" sldId="383"/>
            <ac:spMk id="6" creationId="{00000000-0000-0000-0000-000000000000}"/>
          </ac:spMkLst>
        </pc:spChg>
      </pc:sldChg>
      <pc:sldChg chg="add">
        <pc:chgData name="Jordan Best" userId="6dcc8d89-163e-4d54-813a-b410295e2488" providerId="ADAL" clId="{1BF669E7-1962-45A6-BD69-DDC882874768}" dt="2022-11-16T16:31:52.262" v="86"/>
        <pc:sldMkLst>
          <pc:docMk/>
          <pc:sldMk cId="848319176" sldId="1323"/>
        </pc:sldMkLst>
      </pc:sldChg>
      <pc:sldChg chg="add ord">
        <pc:chgData name="Jordan Best" userId="6dcc8d89-163e-4d54-813a-b410295e2488" providerId="ADAL" clId="{1BF669E7-1962-45A6-BD69-DDC882874768}" dt="2022-11-16T16:26:18.121" v="75"/>
        <pc:sldMkLst>
          <pc:docMk/>
          <pc:sldMk cId="1493944130" sldId="1328"/>
        </pc:sldMkLst>
      </pc:sldChg>
      <pc:sldChg chg="add">
        <pc:chgData name="Jordan Best" userId="6dcc8d89-163e-4d54-813a-b410295e2488" providerId="ADAL" clId="{1BF669E7-1962-45A6-BD69-DDC882874768}" dt="2022-11-16T16:34:26.412" v="91"/>
        <pc:sldMkLst>
          <pc:docMk/>
          <pc:sldMk cId="3595261117" sldId="1363"/>
        </pc:sldMkLst>
      </pc:sldChg>
      <pc:sldChg chg="add">
        <pc:chgData name="Jordan Best" userId="6dcc8d89-163e-4d54-813a-b410295e2488" providerId="ADAL" clId="{1BF669E7-1962-45A6-BD69-DDC882874768}" dt="2022-11-16T16:26:11.584" v="73"/>
        <pc:sldMkLst>
          <pc:docMk/>
          <pc:sldMk cId="2425649362" sldId="1367"/>
        </pc:sldMkLst>
      </pc:sldChg>
      <pc:sldChg chg="add ord">
        <pc:chgData name="Jordan Best" userId="6dcc8d89-163e-4d54-813a-b410295e2488" providerId="ADAL" clId="{1BF669E7-1962-45A6-BD69-DDC882874768}" dt="2022-11-16T16:26:24.556" v="77"/>
        <pc:sldMkLst>
          <pc:docMk/>
          <pc:sldMk cId="2689012020" sldId="1368"/>
        </pc:sldMkLst>
      </pc:sldChg>
      <pc:sldChg chg="add del">
        <pc:chgData name="Jordan Best" userId="6dcc8d89-163e-4d54-813a-b410295e2488" providerId="ADAL" clId="{1BF669E7-1962-45A6-BD69-DDC882874768}" dt="2022-11-16T16:31:20.051" v="85" actId="47"/>
        <pc:sldMkLst>
          <pc:docMk/>
          <pc:sldMk cId="2648265205" sldId="1369"/>
        </pc:sldMkLst>
      </pc:sldChg>
      <pc:sldChg chg="add">
        <pc:chgData name="Jordan Best" userId="6dcc8d89-163e-4d54-813a-b410295e2488" providerId="ADAL" clId="{1BF669E7-1962-45A6-BD69-DDC882874768}" dt="2022-11-16T16:29:49.088" v="78"/>
        <pc:sldMkLst>
          <pc:docMk/>
          <pc:sldMk cId="181947747" sldId="1370"/>
        </pc:sldMkLst>
      </pc:sldChg>
      <pc:sldChg chg="add">
        <pc:chgData name="Jordan Best" userId="6dcc8d89-163e-4d54-813a-b410295e2488" providerId="ADAL" clId="{1BF669E7-1962-45A6-BD69-DDC882874768}" dt="2022-11-16T16:29:49.088" v="78"/>
        <pc:sldMkLst>
          <pc:docMk/>
          <pc:sldMk cId="4076836450" sldId="1371"/>
        </pc:sldMkLst>
      </pc:sldChg>
      <pc:sldChg chg="add">
        <pc:chgData name="Jordan Best" userId="6dcc8d89-163e-4d54-813a-b410295e2488" providerId="ADAL" clId="{1BF669E7-1962-45A6-BD69-DDC882874768}" dt="2022-11-16T16:30:17.028" v="79"/>
        <pc:sldMkLst>
          <pc:docMk/>
          <pc:sldMk cId="1992036138" sldId="1372"/>
        </pc:sldMkLst>
      </pc:sldChg>
      <pc:sldChg chg="add">
        <pc:chgData name="Jordan Best" userId="6dcc8d89-163e-4d54-813a-b410295e2488" providerId="ADAL" clId="{1BF669E7-1962-45A6-BD69-DDC882874768}" dt="2022-11-16T16:30:17.028" v="79"/>
        <pc:sldMkLst>
          <pc:docMk/>
          <pc:sldMk cId="2082127180" sldId="1373"/>
        </pc:sldMkLst>
      </pc:sldChg>
      <pc:sldChg chg="add">
        <pc:chgData name="Jordan Best" userId="6dcc8d89-163e-4d54-813a-b410295e2488" providerId="ADAL" clId="{1BF669E7-1962-45A6-BD69-DDC882874768}" dt="2022-11-16T16:32:23.993" v="89"/>
        <pc:sldMkLst>
          <pc:docMk/>
          <pc:sldMk cId="1427820171" sldId="1374"/>
        </pc:sldMkLst>
      </pc:sldChg>
      <pc:sldChg chg="modSp add mod">
        <pc:chgData name="Jordan Best" userId="6dcc8d89-163e-4d54-813a-b410295e2488" providerId="ADAL" clId="{1BF669E7-1962-45A6-BD69-DDC882874768}" dt="2022-11-16T16:53:28.378" v="123" actId="20577"/>
        <pc:sldMkLst>
          <pc:docMk/>
          <pc:sldMk cId="993974693" sldId="1375"/>
        </pc:sldMkLst>
        <pc:spChg chg="mod">
          <ac:chgData name="Jordan Best" userId="6dcc8d89-163e-4d54-813a-b410295e2488" providerId="ADAL" clId="{1BF669E7-1962-45A6-BD69-DDC882874768}" dt="2022-11-16T16:38:04.354" v="99" actId="115"/>
          <ac:spMkLst>
            <pc:docMk/>
            <pc:sldMk cId="993974693" sldId="1375"/>
            <ac:spMk id="12" creationId="{F652390C-FBF9-F237-9AB3-1727A85173A2}"/>
          </ac:spMkLst>
        </pc:spChg>
        <pc:spChg chg="mod">
          <ac:chgData name="Jordan Best" userId="6dcc8d89-163e-4d54-813a-b410295e2488" providerId="ADAL" clId="{1BF669E7-1962-45A6-BD69-DDC882874768}" dt="2022-11-16T16:53:28.378" v="123" actId="20577"/>
          <ac:spMkLst>
            <pc:docMk/>
            <pc:sldMk cId="993974693" sldId="1375"/>
            <ac:spMk id="13" creationId="{638AE350-1D40-0AAA-E97C-7C7C35637C7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94515-F889-874D-917D-623A068C8CC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52851-8950-EC4E-9BF1-D58D9166A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77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30D87-D682-A04C-AC57-FD59B332F260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8BA13-6C4F-FF44-BA21-7721048C9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750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338" y="690563"/>
            <a:ext cx="6134100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31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89632-9554-4909-8830-FBE04DF9C1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8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338" y="690563"/>
            <a:ext cx="6134100" cy="345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3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19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14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47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42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4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92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88BA13-6C4F-FF44-BA21-7721048C93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56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1441" y="567055"/>
            <a:ext cx="9495367" cy="712316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439" y="1281266"/>
            <a:ext cx="7571740" cy="4991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85C5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1438" y="1780449"/>
            <a:ext cx="5855580" cy="5511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 cap="all">
                <a:solidFill>
                  <a:srgbClr val="85C559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892431" y="6099485"/>
            <a:ext cx="7299569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RECYCLEBC_LOGOV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63" y="3485116"/>
            <a:ext cx="3884625" cy="26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1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861029" y="2818823"/>
            <a:ext cx="5891953" cy="712316"/>
          </a:xfrm>
          <a:prstGeom prst="rect">
            <a:avLst/>
          </a:prstGeom>
        </p:spPr>
        <p:txBody>
          <a:bodyPr/>
          <a:lstStyle>
            <a:lvl1pPr algn="l">
              <a:defRPr sz="5000" b="1" cap="all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61028" y="3536780"/>
            <a:ext cx="5891953" cy="4991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>
                <a:solidFill>
                  <a:srgbClr val="85C5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7A2F1-CB97-804E-A52A-239E4BF2CBE9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2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1435" y="618808"/>
            <a:ext cx="9788677" cy="762952"/>
          </a:xfrm>
          <a:prstGeom prst="rect">
            <a:avLst/>
          </a:prstGeom>
        </p:spPr>
        <p:txBody>
          <a:bodyPr/>
          <a:lstStyle>
            <a:lvl1pPr algn="l">
              <a:defRPr sz="4000" b="1" baseline="0">
                <a:solidFill>
                  <a:srgbClr val="0071B6"/>
                </a:solidFill>
              </a:defRPr>
            </a:lvl1pPr>
          </a:lstStyle>
          <a:p>
            <a:r>
              <a:rPr lang="en-US" dirty="0"/>
              <a:t>BODY 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77460" y="1522081"/>
            <a:ext cx="9788677" cy="626723"/>
          </a:xfrm>
          <a:prstGeom prst="rect">
            <a:avLst/>
          </a:prstGeom>
        </p:spPr>
        <p:txBody>
          <a:bodyPr vert="horz"/>
          <a:lstStyle>
            <a:lvl1pPr marL="342900" indent="-342900">
              <a:buClr>
                <a:srgbClr val="85C559"/>
              </a:buClr>
              <a:buSzPct val="61000"/>
              <a:buFont typeface="Wingdings" charset="2"/>
              <a:buChar char=""/>
              <a:defRPr sz="2000"/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995C5C-EBDC-3946-95CA-6A26758647B9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77460" y="2179925"/>
            <a:ext cx="9740053" cy="1904401"/>
          </a:xfrm>
          <a:prstGeom prst="rect">
            <a:avLst/>
          </a:prstGeom>
        </p:spPr>
        <p:txBody>
          <a:bodyPr vert="horz"/>
          <a:lstStyle>
            <a:lvl1pPr marL="285750" indent="-285750">
              <a:buClr>
                <a:srgbClr val="0071B6"/>
              </a:buClr>
              <a:buSzPct val="134000"/>
              <a:buFont typeface="Arial"/>
              <a:buChar char="•"/>
              <a:defRPr sz="1800" baseline="0"/>
            </a:lvl1pPr>
            <a:lvl2pPr marL="742950" indent="-285750">
              <a:buClrTx/>
              <a:buSzPct val="85000"/>
              <a:buFont typeface="Courier New"/>
              <a:buChar char="o"/>
              <a:defRPr sz="1400" baseline="0"/>
            </a:lvl2pPr>
          </a:lstStyle>
          <a:p>
            <a:pPr lvl="0"/>
            <a:r>
              <a:rPr lang="en-US" dirty="0"/>
              <a:t>First Bullet Level</a:t>
            </a:r>
          </a:p>
          <a:p>
            <a:pPr lvl="1"/>
            <a:r>
              <a:rPr lang="en-US" dirty="0"/>
              <a:t>Second Bullet Level</a:t>
            </a:r>
          </a:p>
          <a:p>
            <a:pPr lvl="1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252658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10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ED932-1136-414E-9890-90C94A9D567D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4582543" y="3844636"/>
            <a:ext cx="302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Making a difference together.</a:t>
            </a:r>
          </a:p>
        </p:txBody>
      </p:sp>
      <p:pic>
        <p:nvPicPr>
          <p:cNvPr id="18" name="Picture 17" descr="RECYCLEBC_LOGOV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04" y="1657443"/>
            <a:ext cx="2851792" cy="1920206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3928329" y="4890668"/>
            <a:ext cx="4335342" cy="351643"/>
            <a:chOff x="2265137" y="5157944"/>
            <a:chExt cx="4335342" cy="351643"/>
          </a:xfrm>
        </p:grpSpPr>
        <p:sp>
          <p:nvSpPr>
            <p:cNvPr id="20" name="TextBox 19"/>
            <p:cNvSpPr txBox="1"/>
            <p:nvPr userDrawn="1"/>
          </p:nvSpPr>
          <p:spPr>
            <a:xfrm>
              <a:off x="2560550" y="5201810"/>
              <a:ext cx="15440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/>
                <a:t>RecycleBC.ca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 userDrawn="1"/>
          </p:nvSpPr>
          <p:spPr>
            <a:xfrm>
              <a:off x="4033746" y="5198122"/>
              <a:ext cx="13682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@</a:t>
              </a:r>
              <a:r>
                <a:rPr lang="en-US" sz="1400" dirty="0" err="1"/>
                <a:t>RecycleBC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 userDrawn="1"/>
          </p:nvSpPr>
          <p:spPr>
            <a:xfrm>
              <a:off x="5513630" y="5197222"/>
              <a:ext cx="10868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@</a:t>
              </a:r>
              <a:r>
                <a:rPr lang="en-US" sz="1400" dirty="0" err="1"/>
                <a:t>RecycleBC</a:t>
              </a:r>
              <a:endParaRPr lang="en-US" sz="1400" dirty="0"/>
            </a:p>
          </p:txBody>
        </p:sp>
        <p:pic>
          <p:nvPicPr>
            <p:cNvPr id="24" name="Picture 23" descr="TWITTER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013" y="5157944"/>
              <a:ext cx="348558" cy="351643"/>
            </a:xfrm>
            <a:prstGeom prst="rect">
              <a:avLst/>
            </a:prstGeom>
          </p:spPr>
        </p:pic>
        <p:pic>
          <p:nvPicPr>
            <p:cNvPr id="25" name="Picture 24" descr="websiteicon.jp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137" y="5157944"/>
              <a:ext cx="348558" cy="351643"/>
            </a:xfrm>
            <a:prstGeom prst="rect">
              <a:avLst/>
            </a:prstGeom>
          </p:spPr>
        </p:pic>
        <p:pic>
          <p:nvPicPr>
            <p:cNvPr id="26" name="Picture 25" descr="facebook.jp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787" y="5157944"/>
              <a:ext cx="348558" cy="351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21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" y="5892800"/>
            <a:ext cx="12189884" cy="96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457307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25886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8E62FA2B-1913-9A4C-A9EB-C28A762E030F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123135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4552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Tx/>
        <a:buBlip>
          <a:blip r:embed="rId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0" y="6099485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570028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37158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534D443A-9B5F-9A49-BC83-8F71C2A5E56B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235856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9" name="Picture 8" descr="RECYCLEBC_LOGOH_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28" y="6313494"/>
            <a:ext cx="1864005" cy="3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5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 typeface="Courier New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1B6"/>
        </a:buClr>
        <a:buSzPct val="100000"/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6099485"/>
            <a:ext cx="12192000" cy="0"/>
          </a:xfrm>
          <a:prstGeom prst="line">
            <a:avLst/>
          </a:prstGeom>
          <a:ln w="19050">
            <a:solidFill>
              <a:srgbClr val="0071B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1"/>
          <p:cNvSpPr txBox="1">
            <a:spLocks/>
          </p:cNvSpPr>
          <p:nvPr userDrawn="1"/>
        </p:nvSpPr>
        <p:spPr>
          <a:xfrm>
            <a:off x="9701961" y="6225466"/>
            <a:ext cx="2055705" cy="52339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 baseline="0">
                <a:solidFill>
                  <a:srgbClr val="93999E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rgbClr val="93999E"/>
                </a:solidFill>
              </a:rPr>
              <a:t>230-171 Esplanade West</a:t>
            </a:r>
          </a:p>
          <a:p>
            <a:pPr algn="r"/>
            <a:r>
              <a:rPr lang="en-US" sz="800" dirty="0">
                <a:solidFill>
                  <a:srgbClr val="93999E"/>
                </a:solidFill>
              </a:rPr>
              <a:t>North Vancouver, BC</a:t>
            </a:r>
            <a:r>
              <a:rPr lang="en-US" sz="800" baseline="0" dirty="0">
                <a:solidFill>
                  <a:srgbClr val="93999E"/>
                </a:solidFill>
              </a:rPr>
              <a:t> </a:t>
            </a:r>
            <a:r>
              <a:rPr lang="en-US" sz="800" dirty="0">
                <a:solidFill>
                  <a:srgbClr val="93999E"/>
                </a:solidFill>
              </a:rPr>
              <a:t> V7M 3J9</a:t>
            </a: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800" dirty="0">
                <a:solidFill>
                  <a:srgbClr val="93999E"/>
                </a:solidFill>
              </a:rPr>
              <a:t> 778-588-9504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4133" y="6570028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93999E"/>
                </a:solidFill>
              </a:defRPr>
            </a:lvl1pPr>
          </a:lstStyle>
          <a:p>
            <a:fld id="{1F34D7CF-BE8B-864D-8557-A8E90AC39A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474133" y="6371587"/>
            <a:ext cx="2844800" cy="2427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cap="all">
                <a:solidFill>
                  <a:srgbClr val="93999E"/>
                </a:solidFill>
              </a:defRPr>
            </a:lvl1pPr>
          </a:lstStyle>
          <a:p>
            <a:fld id="{6AF65015-3B03-164C-8855-A9C1903B546C}" type="datetime4">
              <a:rPr lang="en-CA" smtClean="0"/>
              <a:t>November 16, 2022</a:t>
            </a:fld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4133" y="6235856"/>
            <a:ext cx="3860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1748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1B6"/>
        </a:buClr>
        <a:buFontTx/>
        <a:buBlip>
          <a:blip r:embed="rId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3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273" y="568950"/>
            <a:ext cx="9928751" cy="712316"/>
          </a:xfrm>
        </p:spPr>
        <p:txBody>
          <a:bodyPr/>
          <a:lstStyle/>
          <a:p>
            <a:r>
              <a:rPr lang="en-US" sz="4000" dirty="0"/>
              <a:t>Environmental &amp; community groups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Draft Program Plan Consultation</a:t>
            </a:r>
            <a:endParaRPr lang="en-US" dirty="0">
              <a:solidFill>
                <a:srgbClr val="85C559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85C559"/>
                </a:solidFill>
              </a:rPr>
              <a:t>November 16, 2022</a:t>
            </a:r>
          </a:p>
        </p:txBody>
      </p:sp>
    </p:spTree>
    <p:extLst>
      <p:ext uri="{BB962C8B-B14F-4D97-AF65-F5344CB8AC3E}">
        <p14:creationId xmlns:p14="http://schemas.microsoft.com/office/powerpoint/2010/main" val="3961730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3" y="618808"/>
            <a:ext cx="10618656" cy="762952"/>
          </a:xfrm>
        </p:spPr>
        <p:txBody>
          <a:bodyPr/>
          <a:lstStyle/>
          <a:p>
            <a:r>
              <a:rPr lang="en-US"/>
              <a:t>COLLECTION STREAMS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4" y="1966550"/>
            <a:ext cx="3963807" cy="3254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629" b="904"/>
          <a:stretch/>
        </p:blipFill>
        <p:spPr>
          <a:xfrm>
            <a:off x="3998607" y="1966549"/>
            <a:ext cx="4063414" cy="3254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148" y="1938307"/>
            <a:ext cx="4063412" cy="33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44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3E6CF3-4EFE-4B78-98CC-A463681EEBD1}"/>
              </a:ext>
            </a:extLst>
          </p:cNvPr>
          <p:cNvSpPr/>
          <p:nvPr/>
        </p:nvSpPr>
        <p:spPr>
          <a:xfrm>
            <a:off x="0" y="1286540"/>
            <a:ext cx="12191999" cy="4774018"/>
          </a:xfrm>
          <a:prstGeom prst="rect">
            <a:avLst/>
          </a:prstGeom>
          <a:solidFill>
            <a:srgbClr val="0071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3432" y="517395"/>
            <a:ext cx="11465278" cy="7629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71B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MATERIALS COLLECTED AT DEPOTS ONLY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A7FDF6-A691-4B32-9D97-538902D7F607}"/>
              </a:ext>
            </a:extLst>
          </p:cNvPr>
          <p:cNvSpPr/>
          <p:nvPr/>
        </p:nvSpPr>
        <p:spPr>
          <a:xfrm>
            <a:off x="167808" y="1280347"/>
            <a:ext cx="2801760" cy="474110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29C9A69-A88A-45DD-8F87-6EE910232D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586" y="1544587"/>
            <a:ext cx="2222205" cy="1420333"/>
          </a:xfrm>
        </p:spPr>
        <p:txBody>
          <a:bodyPr/>
          <a:lstStyle/>
          <a:p>
            <a:pPr marL="0" indent="0" algn="ctr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500">
                <a:solidFill>
                  <a:srgbClr val="0071B6"/>
                </a:solidFill>
              </a:rPr>
              <a:t>Glass</a:t>
            </a:r>
          </a:p>
          <a:p>
            <a:pPr marL="0" indent="0" algn="ctr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1600">
                <a:solidFill>
                  <a:srgbClr val="0071B6"/>
                </a:solidFill>
              </a:rPr>
              <a:t>(in some communities)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F87F93-7EA2-40E5-B2BD-4E6D6AFB3A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13" y="2718638"/>
            <a:ext cx="2647951" cy="31741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1A6BB10-F249-4FF1-AABA-0F6BACCF7988}"/>
              </a:ext>
            </a:extLst>
          </p:cNvPr>
          <p:cNvSpPr/>
          <p:nvPr/>
        </p:nvSpPr>
        <p:spPr>
          <a:xfrm>
            <a:off x="3184247" y="1280347"/>
            <a:ext cx="2814172" cy="474110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DA03902-AB0D-4678-834C-F5477CD0B2F9}"/>
              </a:ext>
            </a:extLst>
          </p:cNvPr>
          <p:cNvSpPr txBox="1">
            <a:spLocks/>
          </p:cNvSpPr>
          <p:nvPr/>
        </p:nvSpPr>
        <p:spPr>
          <a:xfrm>
            <a:off x="3480231" y="1492506"/>
            <a:ext cx="2222205" cy="1350329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34000"/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SzPct val="85000"/>
              <a:buFont typeface="Courier New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1200"/>
              </a:spcBef>
              <a:buFont typeface="Arial"/>
              <a:buNone/>
            </a:pPr>
            <a:r>
              <a:rPr lang="en-US" sz="2500" dirty="0">
                <a:solidFill>
                  <a:srgbClr val="0071B6"/>
                </a:solidFill>
              </a:rPr>
              <a:t>Plastic Bags and Overwrap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AD950C-383C-41DA-815A-CCEFE43AED55}"/>
              </a:ext>
            </a:extLst>
          </p:cNvPr>
          <p:cNvSpPr/>
          <p:nvPr/>
        </p:nvSpPr>
        <p:spPr>
          <a:xfrm>
            <a:off x="6208138" y="1297400"/>
            <a:ext cx="2819210" cy="474110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8694F5D-5B1A-4A08-A04A-A09DEC9A9C22}"/>
              </a:ext>
            </a:extLst>
          </p:cNvPr>
          <p:cNvSpPr txBox="1">
            <a:spLocks/>
          </p:cNvSpPr>
          <p:nvPr/>
        </p:nvSpPr>
        <p:spPr>
          <a:xfrm>
            <a:off x="6520327" y="1385614"/>
            <a:ext cx="2222205" cy="1420333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34000"/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SzPct val="85000"/>
              <a:buFont typeface="Courier New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1200"/>
              </a:spcBef>
              <a:buFont typeface="Arial"/>
              <a:buNone/>
            </a:pPr>
            <a:r>
              <a:rPr lang="en-US" sz="2500">
                <a:solidFill>
                  <a:srgbClr val="0071B6"/>
                </a:solidFill>
              </a:rPr>
              <a:t>Foam Packaging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E7B3DB-9A8B-47E7-8964-DA46BF1285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343" y="2728071"/>
            <a:ext cx="2663979" cy="3164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B4C002-D5B4-4553-A0BA-7C338D48AB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49922" y="2964715"/>
            <a:ext cx="3163012" cy="2651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D05ACE-3BD6-455C-AB07-51DFB39B8C89}"/>
              </a:ext>
            </a:extLst>
          </p:cNvPr>
          <p:cNvSpPr/>
          <p:nvPr/>
        </p:nvSpPr>
        <p:spPr>
          <a:xfrm>
            <a:off x="9253194" y="1301132"/>
            <a:ext cx="2795452" cy="474110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13B8C28-6C78-4C34-B571-48A09952BCE6}"/>
              </a:ext>
            </a:extLst>
          </p:cNvPr>
          <p:cNvSpPr txBox="1">
            <a:spLocks/>
          </p:cNvSpPr>
          <p:nvPr/>
        </p:nvSpPr>
        <p:spPr>
          <a:xfrm>
            <a:off x="9434539" y="1427177"/>
            <a:ext cx="2432764" cy="1420333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34000"/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SzPct val="85000"/>
              <a:buFont typeface="Courier New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1200"/>
              </a:spcBef>
              <a:buFont typeface="Arial"/>
              <a:buNone/>
            </a:pPr>
            <a:r>
              <a:rPr lang="en-US" sz="2500">
                <a:solidFill>
                  <a:srgbClr val="0071B6"/>
                </a:solidFill>
              </a:rPr>
              <a:t>Other Flexible Plastic Packaging</a:t>
            </a:r>
          </a:p>
        </p:txBody>
      </p:sp>
      <p:pic>
        <p:nvPicPr>
          <p:cNvPr id="21" name="Picture 2" descr="https://recyclebc.ca/wp-content/uploads/2018/05/Mateial-only-300x225.jpg">
            <a:extLst>
              <a:ext uri="{FF2B5EF4-FFF2-40B4-BE49-F238E27FC236}">
                <a16:creationId xmlns:a16="http://schemas.microsoft.com/office/drawing/2014/main" id="{7DE133AF-4377-4963-9419-0ACD49C26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r="21236"/>
          <a:stretch/>
        </p:blipFill>
        <p:spPr bwMode="auto">
          <a:xfrm>
            <a:off x="9339537" y="2739420"/>
            <a:ext cx="2647951" cy="31741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49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ACCEPTED MATERIALS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Compatible materials with viable end markets</a:t>
            </a:r>
          </a:p>
          <a:p>
            <a:r>
              <a:rPr lang="en-US" dirty="0"/>
              <a:t>List is expansive and harmonized</a:t>
            </a:r>
            <a:endParaRPr lang="en-US" dirty="0">
              <a:cs typeface="Calibri"/>
            </a:endParaRPr>
          </a:p>
          <a:p>
            <a:r>
              <a:rPr lang="en-US" dirty="0"/>
              <a:t>Not accepted PPP:</a:t>
            </a:r>
          </a:p>
          <a:p>
            <a:pPr lvl="1"/>
            <a:r>
              <a:rPr lang="en-US" sz="1800" dirty="0"/>
              <a:t>Composition audits</a:t>
            </a:r>
          </a:p>
          <a:p>
            <a:pPr lvl="1"/>
            <a:r>
              <a:rPr lang="en-US" sz="1800" dirty="0"/>
              <a:t>Research &amp; analysis – barriers, best practices</a:t>
            </a:r>
          </a:p>
          <a:p>
            <a:pPr lvl="1"/>
            <a:r>
              <a:rPr lang="en-US" sz="1800" dirty="0"/>
              <a:t>Engage with processors and end markets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Pilots</a:t>
            </a:r>
          </a:p>
          <a:p>
            <a:r>
              <a:rPr lang="en-US" sz="1800" dirty="0"/>
              <a:t>Compostable PPP</a:t>
            </a:r>
          </a:p>
          <a:p>
            <a:pPr lvl="1"/>
            <a:r>
              <a:rPr lang="en-US" sz="1800" dirty="0"/>
              <a:t>Once OMRR finalized, determine amount of compostable PPP recovered</a:t>
            </a:r>
          </a:p>
          <a:p>
            <a:pPr lvl="1"/>
            <a:r>
              <a:rPr lang="en-US" sz="1800" dirty="0"/>
              <a:t>If significant and feasible – report annually and develop financial incentives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FA5C39-16FB-C1DF-0844-F7108954C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66" y="1997065"/>
            <a:ext cx="561854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3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CURBSIDE 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All programs established by 2014</a:t>
            </a:r>
          </a:p>
          <a:p>
            <a:r>
              <a:rPr lang="en-US" dirty="0"/>
              <a:t>New municipal programs:</a:t>
            </a:r>
          </a:p>
          <a:p>
            <a:pPr lvl="1"/>
            <a:r>
              <a:rPr lang="en-US" sz="1800" dirty="0"/>
              <a:t>5,000 residents and garbage program</a:t>
            </a:r>
            <a:endParaRPr lang="en-US" sz="1800" dirty="0">
              <a:cs typeface="Calibri"/>
            </a:endParaRPr>
          </a:p>
          <a:p>
            <a:r>
              <a:rPr lang="en-US" dirty="0"/>
              <a:t>Equivalent unincorporated areas:</a:t>
            </a:r>
          </a:p>
          <a:p>
            <a:pPr lvl="1"/>
            <a:r>
              <a:rPr lang="en-US" sz="1800" dirty="0"/>
              <a:t>5,000 residents and garbage program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Density of 0.42 HH/hectare</a:t>
            </a:r>
          </a:p>
          <a:p>
            <a:pPr lvl="1"/>
            <a:r>
              <a:rPr lang="en-US" sz="1800" dirty="0"/>
              <a:t>Max 20 km between service area sections</a:t>
            </a:r>
          </a:p>
          <a:p>
            <a:r>
              <a:rPr lang="en-US" dirty="0"/>
              <a:t>Adjacent areas:</a:t>
            </a:r>
          </a:p>
          <a:p>
            <a:pPr lvl="1"/>
            <a:r>
              <a:rPr lang="en-US" sz="1800" dirty="0"/>
              <a:t>Max 4,999 residents and garbage program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Density of 0.42 HH/hectare</a:t>
            </a:r>
          </a:p>
          <a:p>
            <a:pPr lvl="1"/>
            <a:r>
              <a:rPr lang="en-US" sz="1800" dirty="0"/>
              <a:t>Max 5 km between service area and adjacent area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Service area collector willing to expand</a:t>
            </a:r>
          </a:p>
        </p:txBody>
      </p:sp>
      <p:pic>
        <p:nvPicPr>
          <p:cNvPr id="4" name="Picture 3" descr="A picture containing text, outdoor, tree, container&#10;&#10;Description automatically generated">
            <a:extLst>
              <a:ext uri="{FF2B5EF4-FFF2-40B4-BE49-F238E27FC236}">
                <a16:creationId xmlns:a16="http://schemas.microsoft.com/office/drawing/2014/main" id="{5D073726-5C89-6DC8-D562-2A8DAB217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298" y="2368774"/>
            <a:ext cx="4662179" cy="309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16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MULTI-FAMILY 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Local governments and First Nations operating curbside:</a:t>
            </a:r>
          </a:p>
          <a:p>
            <a:pPr lvl="1"/>
            <a:r>
              <a:rPr lang="en-US" sz="1800" dirty="0"/>
              <a:t>Eligible to expand to multi-family</a:t>
            </a:r>
          </a:p>
          <a:p>
            <a:pPr lvl="1"/>
            <a:endParaRPr lang="en-US" sz="1800" dirty="0"/>
          </a:p>
          <a:p>
            <a:r>
              <a:rPr lang="en-US" dirty="0"/>
              <a:t>Private companies:</a:t>
            </a:r>
          </a:p>
          <a:p>
            <a:pPr lvl="1"/>
            <a:r>
              <a:rPr lang="en-US" sz="1800" dirty="0"/>
              <a:t>Service areas identified for active recruitment</a:t>
            </a:r>
          </a:p>
          <a:p>
            <a:pPr lvl="1"/>
            <a:endParaRPr lang="en-US" sz="1800" dirty="0"/>
          </a:p>
          <a:p>
            <a:r>
              <a:rPr lang="en-US" dirty="0"/>
              <a:t>Annual process:</a:t>
            </a:r>
          </a:p>
          <a:p>
            <a:pPr lvl="1"/>
            <a:r>
              <a:rPr lang="en-US" sz="1800" dirty="0"/>
              <a:t>Review multi-family participation against targets</a:t>
            </a:r>
          </a:p>
          <a:p>
            <a:pPr lvl="1"/>
            <a:r>
              <a:rPr lang="en-US" sz="1800" dirty="0"/>
              <a:t>Extend offers as needed in areas requiring increased participation</a:t>
            </a:r>
          </a:p>
          <a:p>
            <a:endParaRPr lang="en-US" sz="1800" dirty="0"/>
          </a:p>
        </p:txBody>
      </p:sp>
      <p:pic>
        <p:nvPicPr>
          <p:cNvPr id="6" name="Picture 5" descr="A person standing next to a truck&#10;&#10;Description automatically generated with medium confidence">
            <a:extLst>
              <a:ext uri="{FF2B5EF4-FFF2-40B4-BE49-F238E27FC236}">
                <a16:creationId xmlns:a16="http://schemas.microsoft.com/office/drawing/2014/main" id="{F3E1E2A3-540D-6704-7FA7-E608175B9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398" y="1840743"/>
            <a:ext cx="5298141" cy="353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53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4" y="618808"/>
            <a:ext cx="11387575" cy="762952"/>
          </a:xfrm>
        </p:spPr>
        <p:txBody>
          <a:bodyPr/>
          <a:lstStyle/>
          <a:p>
            <a:r>
              <a:rPr lang="en-US" dirty="0"/>
              <a:t>INTEGRATED RECYCLE BC COLLECTION SERVICES (ICS)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030915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Focus on flexibility to meet changing demands and ensure reasonable levels of service</a:t>
            </a:r>
          </a:p>
          <a:p>
            <a:r>
              <a:rPr lang="en-US" dirty="0"/>
              <a:t>ICS: Service or combination of services that provide regular opportunities to collect </a:t>
            </a:r>
            <a:r>
              <a:rPr lang="en-US" u="sng" dirty="0"/>
              <a:t>all</a:t>
            </a:r>
            <a:r>
              <a:rPr lang="en-US" dirty="0"/>
              <a:t> PPP categories:</a:t>
            </a:r>
          </a:p>
          <a:p>
            <a:pPr lvl="1"/>
            <a:r>
              <a:rPr lang="en-US" sz="1800" dirty="0"/>
              <a:t>All categories accepted at curbside</a:t>
            </a:r>
          </a:p>
          <a:p>
            <a:pPr lvl="1"/>
            <a:r>
              <a:rPr lang="en-US" sz="1800" dirty="0"/>
              <a:t>Depots, retail locations or mobile depots to augment curbside/MF collection</a:t>
            </a:r>
          </a:p>
          <a:p>
            <a:pPr lvl="1"/>
            <a:r>
              <a:rPr lang="en-US" sz="1800" dirty="0"/>
              <a:t>All categories accepted at depots, retail locations or mobile depots</a:t>
            </a:r>
          </a:p>
          <a:p>
            <a:r>
              <a:rPr lang="en-US" dirty="0"/>
              <a:t>Methods may differ by community size, contractor availability, etc.</a:t>
            </a:r>
            <a:endParaRPr lang="en-US" dirty="0">
              <a:cs typeface="Calibri"/>
            </a:endParaRPr>
          </a:p>
          <a:p>
            <a:r>
              <a:rPr lang="en-US" dirty="0"/>
              <a:t>Goal is to provide service in all eligible communities and recruit as necessary annually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11D2B87-35A4-E7E4-D933-6642F49E3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2"/>
          <a:stretch/>
        </p:blipFill>
        <p:spPr bwMode="auto">
          <a:xfrm>
            <a:off x="7171765" y="2381811"/>
            <a:ext cx="4677245" cy="279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424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 CRITERIA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72964" cy="4169418"/>
          </a:xfrm>
        </p:spPr>
        <p:txBody>
          <a:bodyPr/>
          <a:lstStyle/>
          <a:p>
            <a:r>
              <a:rPr lang="en-US" dirty="0"/>
              <a:t>Plan includes detailed criteria to outline communities eligible for Integrated Collection Services (ICS)</a:t>
            </a:r>
          </a:p>
          <a:p>
            <a:r>
              <a:rPr lang="en-US" dirty="0"/>
              <a:t>Eligibility criteria focuses on:</a:t>
            </a:r>
          </a:p>
          <a:p>
            <a:pPr lvl="1"/>
            <a:r>
              <a:rPr lang="en-US" sz="1800" dirty="0"/>
              <a:t>Community population</a:t>
            </a:r>
          </a:p>
          <a:p>
            <a:pPr lvl="1"/>
            <a:r>
              <a:rPr lang="en-US" sz="1800" dirty="0"/>
              <a:t>Distance to depot and larger service center</a:t>
            </a:r>
          </a:p>
          <a:p>
            <a:pPr lvl="1"/>
            <a:r>
              <a:rPr lang="en-US" sz="1800" dirty="0"/>
              <a:t>Availability of garbage and grocery services</a:t>
            </a:r>
          </a:p>
          <a:p>
            <a:pPr lvl="1"/>
            <a:r>
              <a:rPr lang="en-US" sz="1800" dirty="0"/>
              <a:t>Meaningful contribution to collection volumes</a:t>
            </a:r>
          </a:p>
          <a:p>
            <a:pPr lvl="1"/>
            <a:r>
              <a:rPr lang="en-US" sz="1800" dirty="0"/>
              <a:t>Convenience without duplication of transportation</a:t>
            </a:r>
          </a:p>
          <a:p>
            <a:r>
              <a:rPr lang="en-US" dirty="0"/>
              <a:t>Depots are currently the primary ICS method</a:t>
            </a:r>
          </a:p>
          <a:p>
            <a:r>
              <a:rPr lang="en-US" dirty="0"/>
              <a:t>Recycle BC will </a:t>
            </a:r>
            <a:r>
              <a:rPr lang="en-US" dirty="0" err="1"/>
              <a:t>honour</a:t>
            </a:r>
            <a:r>
              <a:rPr lang="en-US" dirty="0"/>
              <a:t> existing depot agreements in communities that do not meet eligibility criteria</a:t>
            </a:r>
          </a:p>
          <a:p>
            <a:r>
              <a:rPr lang="en-US" dirty="0"/>
              <a:t>Satellite depots</a:t>
            </a:r>
          </a:p>
        </p:txBody>
      </p:sp>
      <p:pic>
        <p:nvPicPr>
          <p:cNvPr id="10242" name="Picture 2" descr="British Columbia Map PPT Slide 1">
            <a:extLst>
              <a:ext uri="{FF2B5EF4-FFF2-40B4-BE49-F238E27FC236}">
                <a16:creationId xmlns:a16="http://schemas.microsoft.com/office/drawing/2014/main" id="{DDFA727E-56CA-216A-9523-E598A0533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1" t="14881" r="20458" b="9128"/>
          <a:stretch/>
        </p:blipFill>
        <p:spPr bwMode="auto">
          <a:xfrm>
            <a:off x="7602071" y="1652484"/>
            <a:ext cx="3630706" cy="39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9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FIRST NATIONS COLLECTION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088752" cy="4169418"/>
          </a:xfrm>
        </p:spPr>
        <p:txBody>
          <a:bodyPr/>
          <a:lstStyle/>
          <a:p>
            <a:r>
              <a:rPr lang="en-US" dirty="0"/>
              <a:t>Recycle BC engagement and annual expansion:</a:t>
            </a:r>
          </a:p>
          <a:p>
            <a:pPr lvl="1"/>
            <a:r>
              <a:rPr lang="en-US" sz="1800" dirty="0"/>
              <a:t>Engage directly with First Nation collectors and through local government service areas</a:t>
            </a:r>
          </a:p>
          <a:p>
            <a:pPr lvl="1"/>
            <a:r>
              <a:rPr lang="en-US" sz="1800" dirty="0"/>
              <a:t>Provide new offers to communities with recycling capacity</a:t>
            </a:r>
          </a:p>
          <a:p>
            <a:pPr lvl="1"/>
            <a:r>
              <a:rPr lang="en-US" sz="1800" dirty="0"/>
              <a:t>Outreach with communities interested in establishing collection</a:t>
            </a:r>
          </a:p>
          <a:p>
            <a:pPr lvl="1"/>
            <a:r>
              <a:rPr lang="en-US" sz="1800" dirty="0"/>
              <a:t>Expansion of existing service areas to First Nation communities</a:t>
            </a:r>
          </a:p>
          <a:p>
            <a:pPr lvl="1"/>
            <a:r>
              <a:rPr lang="en-US" sz="1800" dirty="0"/>
              <a:t>Pilot initiatives such as bulk depot drop offs and mobile depots</a:t>
            </a:r>
          </a:p>
          <a:p>
            <a:r>
              <a:rPr lang="en-US" dirty="0"/>
              <a:t>First Nations Recycling Initiative:</a:t>
            </a:r>
          </a:p>
          <a:p>
            <a:pPr lvl="1"/>
            <a:r>
              <a:rPr lang="en-US" sz="1800" dirty="0"/>
              <a:t>Founded in 2017, managed by Recycle BC</a:t>
            </a:r>
          </a:p>
          <a:p>
            <a:pPr lvl="1"/>
            <a:r>
              <a:rPr lang="en-US" sz="1800" dirty="0"/>
              <a:t>Collaborative venture of 9 stewardship agencies</a:t>
            </a:r>
          </a:p>
          <a:p>
            <a:pPr lvl="1"/>
            <a:r>
              <a:rPr lang="en-US" sz="1800" dirty="0"/>
              <a:t>Publishes recycling guide, visits First Nation communities to assess recycling activities, organizes community clean up events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9E2D61-55BB-6C42-8C26-5803E8BD0AC4}"/>
              </a:ext>
            </a:extLst>
          </p:cNvPr>
          <p:cNvGrpSpPr/>
          <p:nvPr/>
        </p:nvGrpSpPr>
        <p:grpSpPr>
          <a:xfrm>
            <a:off x="7942730" y="1536589"/>
            <a:ext cx="4007224" cy="4338916"/>
            <a:chOff x="4847549" y="1"/>
            <a:chExt cx="7344452" cy="68579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7B32AE-77CA-45CB-0AC9-5A5DB7F50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198" y="2261701"/>
              <a:ext cx="3669906" cy="244794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C46294-BDF9-5A8F-7B14-307BFE36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5" b="23855"/>
            <a:stretch/>
          </p:blipFill>
          <p:spPr bwMode="auto">
            <a:xfrm>
              <a:off x="4868198" y="1"/>
              <a:ext cx="3708554" cy="22617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7E7FC4-F10F-ABD8-1318-4E5601781006}"/>
                </a:ext>
              </a:extLst>
            </p:cNvPr>
            <p:cNvGrpSpPr/>
            <p:nvPr/>
          </p:nvGrpSpPr>
          <p:grpSpPr>
            <a:xfrm>
              <a:off x="4847549" y="4697397"/>
              <a:ext cx="7344452" cy="2160602"/>
              <a:chOff x="0" y="0"/>
              <a:chExt cx="9034871" cy="265811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64B29F-97B5-A23E-1AE2-94F494E70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0086" y="0"/>
                <a:ext cx="3994785" cy="265811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1B6E255-7C46-FE83-9899-4067FEF74D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13" b="14600"/>
              <a:stretch/>
            </p:blipFill>
            <p:spPr bwMode="auto">
              <a:xfrm>
                <a:off x="0" y="0"/>
                <a:ext cx="5181600" cy="265811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5AE714-CD79-C7E2-6CE6-369B7304D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38104" y="1"/>
              <a:ext cx="3653896" cy="4728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533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STREETSCAPE COLLECTION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7079787" cy="4169418"/>
          </a:xfrm>
        </p:spPr>
        <p:txBody>
          <a:bodyPr/>
          <a:lstStyle/>
          <a:p>
            <a:r>
              <a:rPr lang="en-US" dirty="0"/>
              <a:t>Municipal property – sidewalks, plazas, town squares and parks</a:t>
            </a:r>
          </a:p>
          <a:p>
            <a:r>
              <a:rPr lang="en-US" dirty="0"/>
              <a:t>Eligible municipalities:</a:t>
            </a:r>
          </a:p>
          <a:p>
            <a:pPr lvl="1"/>
            <a:r>
              <a:rPr lang="en-US" sz="1800" dirty="0"/>
              <a:t>Urban commercial areas that generated high levels of PPP</a:t>
            </a:r>
          </a:p>
          <a:p>
            <a:pPr lvl="1"/>
            <a:r>
              <a:rPr lang="en-US" sz="1800" dirty="0"/>
              <a:t>&gt;20,000 population</a:t>
            </a:r>
          </a:p>
          <a:p>
            <a:pPr lvl="1"/>
            <a:r>
              <a:rPr lang="en-US" sz="1800" dirty="0"/>
              <a:t>&gt;200 people per square km </a:t>
            </a:r>
          </a:p>
          <a:p>
            <a:r>
              <a:rPr lang="en-US" dirty="0"/>
              <a:t>Multiple pilots and audits completed</a:t>
            </a:r>
          </a:p>
          <a:p>
            <a:r>
              <a:rPr lang="en-US" dirty="0"/>
              <a:t>Significant challenges include:</a:t>
            </a:r>
          </a:p>
          <a:p>
            <a:pPr lvl="1"/>
            <a:r>
              <a:rPr lang="en-US" sz="1800" dirty="0"/>
              <a:t>Poor sorting</a:t>
            </a:r>
          </a:p>
          <a:p>
            <a:pPr lvl="1"/>
            <a:r>
              <a:rPr lang="en-US" sz="1800" dirty="0"/>
              <a:t>Extremely high contamination</a:t>
            </a:r>
          </a:p>
          <a:p>
            <a:pPr lvl="1"/>
            <a:r>
              <a:rPr lang="en-US" sz="1800" dirty="0"/>
              <a:t>Liquids and food waste</a:t>
            </a:r>
          </a:p>
          <a:p>
            <a:pPr lvl="1"/>
            <a:r>
              <a:rPr lang="en-US" sz="1800" dirty="0"/>
              <a:t>Difficulty finding end markets</a:t>
            </a:r>
          </a:p>
          <a:p>
            <a:pPr lvl="1"/>
            <a:r>
              <a:rPr lang="en-US" sz="1800" dirty="0"/>
              <a:t>High GHG intensity for poor environmental outcomes</a:t>
            </a:r>
            <a:endParaRPr lang="en-US" dirty="0"/>
          </a:p>
        </p:txBody>
      </p:sp>
      <p:pic>
        <p:nvPicPr>
          <p:cNvPr id="5" name="Picture 4" descr="A group of trash cans&#10;&#10;Description automatically generated with low confidence">
            <a:extLst>
              <a:ext uri="{FF2B5EF4-FFF2-40B4-BE49-F238E27FC236}">
                <a16:creationId xmlns:a16="http://schemas.microsoft.com/office/drawing/2014/main" id="{81FB1135-5C66-9343-2AD4-F84EB8E1B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404" y="1522081"/>
            <a:ext cx="4169418" cy="416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15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STREETSCAPE – NEXT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46070" cy="4169418"/>
          </a:xfrm>
        </p:spPr>
        <p:txBody>
          <a:bodyPr/>
          <a:lstStyle/>
          <a:p>
            <a:r>
              <a:rPr lang="en-US" sz="1800" dirty="0"/>
              <a:t>By Q4 2022 Recycle BC will establish:</a:t>
            </a:r>
          </a:p>
          <a:p>
            <a:pPr lvl="1"/>
            <a:r>
              <a:rPr lang="en-US" sz="1800" dirty="0"/>
              <a:t>Baseline contamination standard</a:t>
            </a:r>
          </a:p>
          <a:p>
            <a:pPr lvl="1"/>
            <a:r>
              <a:rPr lang="en-US" sz="1800" dirty="0"/>
              <a:t>Minimum recycling rate for end-of-life management</a:t>
            </a:r>
          </a:p>
          <a:p>
            <a:pPr lvl="1"/>
            <a:r>
              <a:rPr lang="en-US" sz="1800" dirty="0"/>
              <a:t>Practical audit methodology</a:t>
            </a:r>
          </a:p>
          <a:p>
            <a:r>
              <a:rPr lang="en-US" sz="1800" dirty="0"/>
              <a:t>Q1 2023:</a:t>
            </a:r>
          </a:p>
          <a:p>
            <a:pPr lvl="1"/>
            <a:r>
              <a:rPr lang="en-US" sz="1800" dirty="0"/>
              <a:t>Test audit methodology in community with single-use product bans and reasonable contamination rate</a:t>
            </a:r>
          </a:p>
          <a:p>
            <a:r>
              <a:rPr lang="en-US" sz="1800" dirty="0"/>
              <a:t>Q3 2023:</a:t>
            </a:r>
          </a:p>
          <a:p>
            <a:pPr lvl="1"/>
            <a:r>
              <a:rPr lang="en-US" sz="1800" dirty="0"/>
              <a:t>Prepare revised service and funding commitments </a:t>
            </a:r>
          </a:p>
          <a:p>
            <a:pPr lvl="1"/>
            <a:r>
              <a:rPr lang="en-US" sz="1800" dirty="0"/>
              <a:t>Stakeholder consultation</a:t>
            </a:r>
          </a:p>
          <a:p>
            <a:pPr lvl="1"/>
            <a:r>
              <a:rPr lang="en-US" sz="1800" dirty="0"/>
              <a:t>Eligible municipalities can request offer to join</a:t>
            </a:r>
          </a:p>
          <a:p>
            <a:r>
              <a:rPr lang="en-US" sz="1800" dirty="0"/>
              <a:t>2024-2028 – Onboarding as applicable</a:t>
            </a:r>
          </a:p>
          <a:p>
            <a:endParaRPr lang="en-US" sz="1800" dirty="0"/>
          </a:p>
        </p:txBody>
      </p:sp>
      <p:pic>
        <p:nvPicPr>
          <p:cNvPr id="6" name="Picture 5" descr="A picture containing tree, outdoor, bin, trash&#10;&#10;Description automatically generated">
            <a:extLst>
              <a:ext uri="{FF2B5EF4-FFF2-40B4-BE49-F238E27FC236}">
                <a16:creationId xmlns:a16="http://schemas.microsoft.com/office/drawing/2014/main" id="{4E8FB25D-21DE-B314-8B54-763E69963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009" b="10850"/>
          <a:stretch/>
        </p:blipFill>
        <p:spPr>
          <a:xfrm>
            <a:off x="7017270" y="1912461"/>
            <a:ext cx="4697271" cy="33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76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Background &amp; Context </a:t>
            </a:r>
          </a:p>
        </p:txBody>
      </p:sp>
    </p:spTree>
    <p:extLst>
      <p:ext uri="{BB962C8B-B14F-4D97-AF65-F5344CB8AC3E}">
        <p14:creationId xmlns:p14="http://schemas.microsoft.com/office/powerpoint/2010/main" val="170942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FINANCIAL INCENTIVE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0"/>
            <a:ext cx="6882564" cy="4472319"/>
          </a:xfrm>
        </p:spPr>
        <p:txBody>
          <a:bodyPr/>
          <a:lstStyle/>
          <a:p>
            <a:r>
              <a:rPr lang="en-US" dirty="0"/>
              <a:t>Recycle BC offers financial incentives to collectors to incentivize participation to ensure targets met</a:t>
            </a:r>
          </a:p>
          <a:p>
            <a:r>
              <a:rPr lang="en-US" dirty="0"/>
              <a:t>Curbside and Multi-Family: $ per household (plus $/</a:t>
            </a:r>
            <a:r>
              <a:rPr lang="en-US" dirty="0" err="1"/>
              <a:t>tonne</a:t>
            </a:r>
            <a:r>
              <a:rPr lang="en-US" dirty="0"/>
              <a:t> glass)</a:t>
            </a:r>
          </a:p>
          <a:p>
            <a:r>
              <a:rPr lang="en-US" dirty="0"/>
              <a:t>Depot: $ per </a:t>
            </a:r>
            <a:r>
              <a:rPr lang="en-US" dirty="0" err="1"/>
              <a:t>tonne</a:t>
            </a:r>
            <a:endParaRPr lang="en-US" dirty="0"/>
          </a:p>
          <a:p>
            <a:r>
              <a:rPr lang="en-US" dirty="0"/>
              <a:t>At end of each agreement term:</a:t>
            </a:r>
          </a:p>
          <a:p>
            <a:pPr lvl="1"/>
            <a:r>
              <a:rPr lang="en-US" sz="1800" dirty="0"/>
              <a:t>Collection cost study and analyses to determine adjustments</a:t>
            </a:r>
          </a:p>
          <a:p>
            <a:pPr lvl="1"/>
            <a:r>
              <a:rPr lang="en-US" sz="1800" dirty="0"/>
              <a:t>Propose updated incentive rates/structure for consultation</a:t>
            </a:r>
          </a:p>
          <a:p>
            <a:pPr lvl="1"/>
            <a:r>
              <a:rPr lang="en-US" sz="1800" dirty="0"/>
              <a:t>Conduct consultation with stakeholders</a:t>
            </a:r>
          </a:p>
          <a:p>
            <a:pPr lvl="1"/>
            <a:r>
              <a:rPr lang="en-US" sz="1800" dirty="0"/>
              <a:t>Review feedback, prepare new agreements/incentive offers</a:t>
            </a:r>
          </a:p>
          <a:p>
            <a:pPr lvl="1"/>
            <a:r>
              <a:rPr lang="en-US" sz="1800" dirty="0"/>
              <a:t>Distribute new agreement terms</a:t>
            </a:r>
          </a:p>
          <a:p>
            <a:pPr lvl="1"/>
            <a:r>
              <a:rPr lang="en-US" sz="1800" dirty="0"/>
              <a:t>Collectors determine whether wish to renew agreement according to new terms</a:t>
            </a:r>
          </a:p>
          <a:p>
            <a:pPr lvl="1"/>
            <a:endParaRPr lang="en-US" sz="1800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F3D6AB7F-6463-B7F9-3685-B7F28E60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348" y="2115670"/>
            <a:ext cx="4679576" cy="311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12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174980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 lIns="91440" tIns="45720" rIns="91440" bIns="45720" anchor="t"/>
          <a:lstStyle/>
          <a:p>
            <a:r>
              <a:rPr lang="en-US" dirty="0"/>
              <a:t>PROMOTION AND EDUCATION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Recycle BC’s objectives:</a:t>
            </a:r>
          </a:p>
          <a:p>
            <a:pPr lvl="1"/>
            <a:r>
              <a:rPr lang="en-US" sz="1800" dirty="0"/>
              <a:t>Increase awareness of program’s features and benefits</a:t>
            </a:r>
          </a:p>
          <a:p>
            <a:pPr lvl="1"/>
            <a:r>
              <a:rPr lang="en-US" sz="1800" dirty="0"/>
              <a:t>Encourage informed decisions on collection of PPP</a:t>
            </a:r>
          </a:p>
          <a:p>
            <a:r>
              <a:rPr lang="en-US" dirty="0"/>
              <a:t>Employed strategies:</a:t>
            </a:r>
          </a:p>
          <a:p>
            <a:pPr lvl="1"/>
            <a:r>
              <a:rPr lang="en-US" sz="1800" dirty="0"/>
              <a:t>Awareness campaigns</a:t>
            </a:r>
          </a:p>
          <a:p>
            <a:pPr lvl="1"/>
            <a:r>
              <a:rPr lang="en-US" sz="1800" dirty="0"/>
              <a:t>Strategic partnerships</a:t>
            </a:r>
          </a:p>
          <a:p>
            <a:pPr lvl="1"/>
            <a:r>
              <a:rPr lang="en-US" sz="1800" dirty="0"/>
              <a:t>Collector resources</a:t>
            </a:r>
          </a:p>
          <a:p>
            <a:pPr lvl="1"/>
            <a:r>
              <a:rPr lang="en-US" sz="1800" dirty="0"/>
              <a:t>Resident communication</a:t>
            </a:r>
          </a:p>
          <a:p>
            <a:pPr lvl="1"/>
            <a:r>
              <a:rPr lang="en-US" sz="1800" dirty="0"/>
              <a:t>Research</a:t>
            </a:r>
          </a:p>
          <a:p>
            <a:r>
              <a:rPr lang="en-US" dirty="0"/>
              <a:t>Strategies used to target areas of underperformance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09A10-55C6-1127-DE23-7679EF37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14" y="1381760"/>
            <a:ext cx="3581973" cy="206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DCA6AC-40C5-2DD9-2246-74FC892D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14" y="3580067"/>
            <a:ext cx="3581973" cy="241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180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1EE028-BC82-4AA6-B7A3-13FF5D99B908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71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5870C-D1A4-487E-AC04-22514BF87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CONSISTENT MATERIAL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2453E-88B2-42ED-A731-61914C3CFEA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35C77-AEEB-4F27-BB4A-3CB48638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6599"/>
            <a:ext cx="12192000" cy="60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19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61029" y="2818823"/>
            <a:ext cx="5977300" cy="7123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</p:spTree>
    <p:extLst>
      <p:ext uri="{BB962C8B-B14F-4D97-AF65-F5344CB8AC3E}">
        <p14:creationId xmlns:p14="http://schemas.microsoft.com/office/powerpoint/2010/main" val="1634611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323214" y="-1"/>
            <a:ext cx="4868778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6647" y="618808"/>
            <a:ext cx="3765018" cy="762952"/>
          </a:xfrm>
        </p:spPr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56646" y="1603361"/>
            <a:ext cx="4130780" cy="4207235"/>
          </a:xfrm>
        </p:spPr>
        <p:txBody>
          <a:bodyPr/>
          <a:lstStyle/>
          <a:p>
            <a:r>
              <a:rPr lang="en-CA"/>
              <a:t>RFP for post-collection services March, 2020.</a:t>
            </a:r>
          </a:p>
          <a:p>
            <a:r>
              <a:rPr lang="en-CA"/>
              <a:t>RFP focused on 5 key outcomes: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000"/>
              <a:t>Investment in recycling infrastructure;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000"/>
              <a:t>System efficiency with minimal redundancy;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000"/>
              <a:t>Prioritization of local end-markets;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000"/>
              <a:t>Clear and transparent business processes; and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000"/>
              <a:t>Ongoing innovation and technology. 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"/>
          <a:stretch/>
        </p:blipFill>
        <p:spPr>
          <a:xfrm>
            <a:off x="0" y="-8311"/>
            <a:ext cx="12191992" cy="68746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-8312"/>
            <a:ext cx="5833241" cy="688074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3432" y="610497"/>
            <a:ext cx="4795615" cy="7629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71B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OVERVIEW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33431" y="1595050"/>
            <a:ext cx="5300113" cy="4207235"/>
          </a:xfrm>
        </p:spPr>
        <p:txBody>
          <a:bodyPr vert="horz" lIns="91440" tIns="45720" rIns="91440" bIns="45720" anchor="t"/>
          <a:lstStyle/>
          <a:p>
            <a:pPr marL="0" indent="0">
              <a:buNone/>
            </a:pPr>
            <a:r>
              <a:rPr lang="en-CA" b="1"/>
              <a:t>POST-COLLECTION RESPONSIBILITES INCLUDE:</a:t>
            </a:r>
          </a:p>
          <a:p>
            <a:r>
              <a:rPr lang="en-CA"/>
              <a:t>Receiving of material after collection</a:t>
            </a:r>
            <a:endParaRPr lang="en-CA">
              <a:cs typeface="Calibri"/>
            </a:endParaRPr>
          </a:p>
          <a:p>
            <a:r>
              <a:rPr lang="en-CA"/>
              <a:t>Transport of material to material recovery facility </a:t>
            </a:r>
          </a:p>
          <a:p>
            <a:r>
              <a:rPr lang="en-CA"/>
              <a:t>Sorting material into specific grades or types of materials </a:t>
            </a:r>
          </a:p>
          <a:p>
            <a:r>
              <a:rPr lang="en-CA"/>
              <a:t>Marketing of materials as commodities to end markets</a:t>
            </a:r>
          </a:p>
          <a:p>
            <a:pPr marL="0" indent="0">
              <a:buNone/>
            </a:pPr>
            <a:endParaRPr lang="en-CA">
              <a:cs typeface="Calibri"/>
            </a:endParaRPr>
          </a:p>
          <a:p>
            <a:r>
              <a:rPr lang="en-CA">
                <a:cs typeface="Calibri"/>
              </a:rPr>
              <a:t>One province-wide system allows for economies of scale:</a:t>
            </a:r>
          </a:p>
          <a:p>
            <a:pPr lvl="1"/>
            <a:r>
              <a:rPr lang="en-CA">
                <a:cs typeface="Calibri"/>
              </a:rPr>
              <a:t>Create system to manage consistent materials</a:t>
            </a:r>
          </a:p>
          <a:p>
            <a:pPr lvl="1"/>
            <a:r>
              <a:rPr lang="en-CA">
                <a:cs typeface="Calibri"/>
              </a:rPr>
              <a:t>Investment in advanced sorting technology at select facilities</a:t>
            </a:r>
          </a:p>
          <a:p>
            <a:pPr lvl="1"/>
            <a:r>
              <a:rPr lang="en-CA">
                <a:cs typeface="Calibri"/>
              </a:rPr>
              <a:t>Quantities of material for sale to end markets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BAEB9-3F41-4914-A737-706976FC4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609" y="6292688"/>
            <a:ext cx="20002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61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"/>
          <a:stretch/>
        </p:blipFill>
        <p:spPr>
          <a:xfrm>
            <a:off x="-8313" y="0"/>
            <a:ext cx="12200313" cy="68770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7076" y="1310612"/>
            <a:ext cx="11205557" cy="4524923"/>
          </a:xfrm>
          <a:prstGeom prst="rect">
            <a:avLst/>
          </a:prstGeom>
          <a:solidFill>
            <a:srgbClr val="93999E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8FC362-2433-469A-BE5E-948B65AE7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" t="3561" r="1618"/>
          <a:stretch/>
        </p:blipFill>
        <p:spPr>
          <a:xfrm>
            <a:off x="782377" y="1629295"/>
            <a:ext cx="10591511" cy="39236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78629" y="4171406"/>
            <a:ext cx="1236617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3215846" y="4142786"/>
            <a:ext cx="1132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00" b="1">
                <a:solidFill>
                  <a:srgbClr val="0071B6"/>
                </a:solidFill>
              </a:rPr>
              <a:t>Latest sorting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00" b="1">
                <a:solidFill>
                  <a:srgbClr val="0071B6"/>
                </a:solidFill>
              </a:rPr>
              <a:t>Ability to sort into multiple grades of paper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90547" y="4171405"/>
            <a:ext cx="1236617" cy="714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4742797" y="4139084"/>
            <a:ext cx="1327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00" b="1">
                <a:solidFill>
                  <a:srgbClr val="0071B6"/>
                </a:solidFill>
              </a:rPr>
              <a:t>Latest sorting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00" b="1">
                <a:solidFill>
                  <a:srgbClr val="0071B6"/>
                </a:solidFill>
              </a:rPr>
              <a:t>Ability to sort into multiple grades of containers and plastics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40034" y="3979816"/>
            <a:ext cx="1399166" cy="8708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7368432" y="4054511"/>
            <a:ext cx="1470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00" b="1">
                <a:solidFill>
                  <a:srgbClr val="85C559"/>
                </a:solidFill>
              </a:rPr>
              <a:t>Latest sorting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00" b="1">
                <a:solidFill>
                  <a:srgbClr val="85C559"/>
                </a:solidFill>
              </a:rPr>
              <a:t>Ability to sort into multiple grades of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00" b="1">
                <a:solidFill>
                  <a:srgbClr val="85C559"/>
                </a:solidFill>
              </a:rPr>
              <a:t>Ability to sort into multiple grades of containers and plastics</a:t>
            </a:r>
          </a:p>
        </p:txBody>
      </p:sp>
    </p:spTree>
    <p:extLst>
      <p:ext uri="{BB962C8B-B14F-4D97-AF65-F5344CB8AC3E}">
        <p14:creationId xmlns:p14="http://schemas.microsoft.com/office/powerpoint/2010/main" val="2553009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1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82095" y="1572127"/>
            <a:ext cx="7341508" cy="2704599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3" y="746109"/>
            <a:ext cx="11317640" cy="52723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23603" y="382021"/>
            <a:ext cx="1604356" cy="701040"/>
          </a:xfrm>
          <a:prstGeom prst="rect">
            <a:avLst/>
          </a:prstGeom>
          <a:solidFill>
            <a:srgbClr val="007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6577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6E91F0-701F-BB39-6CB0-AB16F5E7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Localizing Recycling End Markets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F6F38-5928-18B6-348C-6643134D3E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F34D7CF-BE8B-864D-8557-A8E90AC39A4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E3FA5C-A861-0D16-2D6B-5D9433D32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87" y="3276600"/>
            <a:ext cx="7332113" cy="2516405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652390C-FBF9-F237-9AB3-1727A85173A2}"/>
              </a:ext>
            </a:extLst>
          </p:cNvPr>
          <p:cNvSpPr txBox="1">
            <a:spLocks/>
          </p:cNvSpPr>
          <p:nvPr/>
        </p:nvSpPr>
        <p:spPr>
          <a:xfrm>
            <a:off x="474132" y="1451848"/>
            <a:ext cx="10816167" cy="1558052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34000"/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SzPct val="85000"/>
              <a:buFont typeface="Courier New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200" dirty="0">
                <a:latin typeface="+mj-lt"/>
              </a:rPr>
              <a:t>97% of </a:t>
            </a:r>
            <a:r>
              <a:rPr lang="en-CA" sz="2200" u="sng" dirty="0">
                <a:latin typeface="+mj-lt"/>
              </a:rPr>
              <a:t>plastics</a:t>
            </a:r>
            <a:r>
              <a:rPr lang="en-CA" sz="2200" dirty="0">
                <a:latin typeface="+mj-lt"/>
              </a:rPr>
              <a:t> collected in BC were sold to end markets in BC, where it was turned into pellets for new packaging and products. W</a:t>
            </a:r>
            <a:r>
              <a:rPr lang="en-US" sz="2200" dirty="0">
                <a:latin typeface="+mj-lt"/>
              </a:rPr>
              <a:t>here there was currently no recycling solution, like other flexible plastic packaging, packaging was recovered into engineered fuel</a:t>
            </a:r>
            <a:endParaRPr lang="en-CA" sz="2200" dirty="0">
              <a:latin typeface="+mj-lt"/>
            </a:endParaRPr>
          </a:p>
          <a:p>
            <a:r>
              <a:rPr lang="en-CA" sz="2200" u="sng" dirty="0">
                <a:latin typeface="+mj-lt"/>
              </a:rPr>
              <a:t>Paper</a:t>
            </a:r>
            <a:r>
              <a:rPr lang="en-CA" sz="2200" dirty="0">
                <a:latin typeface="+mj-lt"/>
              </a:rPr>
              <a:t> was sold to end markets in BC, the US, and overseas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38AE350-1D40-0AAA-E97C-7C7C35637C72}"/>
              </a:ext>
            </a:extLst>
          </p:cNvPr>
          <p:cNvSpPr txBox="1">
            <a:spLocks/>
          </p:cNvSpPr>
          <p:nvPr/>
        </p:nvSpPr>
        <p:spPr>
          <a:xfrm>
            <a:off x="474132" y="2870200"/>
            <a:ext cx="4796368" cy="3187700"/>
          </a:xfrm>
          <a:prstGeom prst="rect">
            <a:avLst/>
          </a:prstGeom>
        </p:spPr>
        <p:txBody>
          <a:bodyPr vert="horz"/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34000"/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SzPct val="85000"/>
              <a:buFont typeface="Courier New"/>
              <a:buChar char="o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B6"/>
              </a:buClr>
            </a:pPr>
            <a:r>
              <a:rPr lang="en-CA" sz="2200" u="sng" dirty="0"/>
              <a:t>Glass</a:t>
            </a:r>
            <a:r>
              <a:rPr lang="en-CA" sz="2200" dirty="0"/>
              <a:t> was sold to BC end markets, and sent to a US plant for </a:t>
            </a:r>
            <a:r>
              <a:rPr lang="en-US" sz="2200" dirty="0"/>
              <a:t>new bottles, with the remainder processed into sandblast grit or construction aggregate in BC</a:t>
            </a:r>
          </a:p>
          <a:p>
            <a:pPr>
              <a:buClr>
                <a:srgbClr val="0070B6"/>
              </a:buClr>
            </a:pPr>
            <a:r>
              <a:rPr lang="en-CA" sz="22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Metal containers </a:t>
            </a:r>
            <a:r>
              <a:rPr lang="en-CA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were marketed to end markets in BC, Ontario, and the United States, and recycled into new packaging and sheet metal</a:t>
            </a:r>
            <a:endParaRPr lang="en-CA" sz="2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74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Reducing environmental impacts: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Weight based producer fees encourage reduction of PPP</a:t>
            </a:r>
          </a:p>
          <a:p>
            <a:pPr lvl="1"/>
            <a:endParaRPr lang="en-US" sz="1800" dirty="0"/>
          </a:p>
          <a:p>
            <a:r>
              <a:rPr lang="en-US" b="1" dirty="0"/>
              <a:t>Redesign: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Cost allocation rewards easier to recycle materials</a:t>
            </a:r>
          </a:p>
          <a:p>
            <a:pPr lvl="1"/>
            <a:r>
              <a:rPr lang="en-US" sz="1800" dirty="0"/>
              <a:t>Regular review of fee structure to ensure accurate info on cost impacts of materials to encourage redesign and adoption of best practices </a:t>
            </a:r>
          </a:p>
          <a:p>
            <a:pPr lvl="2"/>
            <a:r>
              <a:rPr lang="en-US" sz="1600" dirty="0"/>
              <a:t>Canada Plastics Pact's Golden Design Rules</a:t>
            </a:r>
            <a:endParaRPr lang="en-US" sz="1600" dirty="0">
              <a:cs typeface="Calibri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2" descr="Hierarchy of waste Management">
            <a:extLst>
              <a:ext uri="{FF2B5EF4-FFF2-40B4-BE49-F238E27FC236}">
                <a16:creationId xmlns:a16="http://schemas.microsoft.com/office/drawing/2014/main" id="{A28161FE-06F6-EAEB-6138-C58086084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23" y="1943338"/>
            <a:ext cx="4330301" cy="34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15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KS_044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5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5433646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54" y="618808"/>
            <a:ext cx="4493337" cy="762952"/>
          </a:xfrm>
        </p:spPr>
        <p:txBody>
          <a:bodyPr/>
          <a:lstStyle/>
          <a:p>
            <a:r>
              <a:rPr lang="en-US"/>
              <a:t>WHO WE ARE</a:t>
            </a:r>
            <a:br>
              <a:rPr lang="en-US"/>
            </a:b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132953" y="1626784"/>
            <a:ext cx="5098469" cy="5092994"/>
          </a:xfrm>
        </p:spPr>
        <p:txBody>
          <a:bodyPr vert="horz" lIns="91440" tIns="45720" rIns="91440" bIns="45720" anchor="t"/>
          <a:lstStyle/>
          <a:p>
            <a:pPr marL="0" indent="0">
              <a:buNone/>
            </a:pPr>
            <a:r>
              <a:rPr lang="en-US" sz="2000"/>
              <a:t>Recycle BC is a not-for-profit organization responsible for residential packaging and paper recycling throughout British Columbia.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Recycle BC ensures household materials are collected, sorted and responsibly recycled. 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Our program is funded by 1,200 businesses that include retailers, manufacturers and restaurants that supply packaging and paper products to BC residents, shifting costs away from homeowners. </a:t>
            </a:r>
            <a:endParaRPr lang="en-US" sz="2000">
              <a:cs typeface="Calibri"/>
            </a:endParaRPr>
          </a:p>
          <a:p>
            <a:pPr lvl="1"/>
            <a:endParaRPr lang="en-US"/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  <a:p>
            <a:pPr lvl="1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BED90-F3D6-455E-9331-86B7DA119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609" y="6292688"/>
            <a:ext cx="20002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7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339764" cy="4169418"/>
          </a:xfrm>
        </p:spPr>
        <p:txBody>
          <a:bodyPr/>
          <a:lstStyle/>
          <a:p>
            <a:r>
              <a:rPr lang="en-US" b="1" dirty="0"/>
              <a:t>Reuse:</a:t>
            </a:r>
          </a:p>
          <a:p>
            <a:pPr lvl="1"/>
            <a:r>
              <a:rPr lang="en-US" sz="1800" dirty="0"/>
              <a:t>Initiatives undertaken by producers</a:t>
            </a:r>
          </a:p>
          <a:p>
            <a:pPr lvl="1"/>
            <a:r>
              <a:rPr lang="en-US" sz="1800" dirty="0"/>
              <a:t>Cost allocation presumes materials enter marketplace once</a:t>
            </a:r>
          </a:p>
          <a:p>
            <a:pPr lvl="1"/>
            <a:r>
              <a:rPr lang="en-US" sz="1800" dirty="0"/>
              <a:t>Actively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engaged in exploring reuse opportunities </a:t>
            </a:r>
          </a:p>
          <a:p>
            <a:pPr lvl="1"/>
            <a:r>
              <a:rPr lang="en-CA" sz="1800" dirty="0">
                <a:latin typeface="Calibri" panose="020F0502020204030204" pitchFamily="34" charset="0"/>
                <a:ea typeface="Arial" panose="020B0604020202020204" pitchFamily="34" charset="0"/>
              </a:rPr>
              <a:t>Work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with stakeholders to identify the value Recycle BC can bring to the reusable packaging market</a:t>
            </a:r>
          </a:p>
          <a:p>
            <a:endParaRPr lang="en-US" dirty="0"/>
          </a:p>
          <a:p>
            <a:r>
              <a:rPr lang="en-US" sz="1800" b="1" dirty="0"/>
              <a:t>Recycling:</a:t>
            </a:r>
          </a:p>
          <a:p>
            <a:pPr lvl="1"/>
            <a:r>
              <a:rPr lang="en-US" sz="1800" dirty="0"/>
              <a:t>Payment structure and operations focus on ensuring collected PPP can meet end-market requirements</a:t>
            </a:r>
          </a:p>
          <a:p>
            <a:pPr lvl="1"/>
            <a:r>
              <a:rPr lang="en-US" sz="1800" dirty="0"/>
              <a:t>Work with producers to improve PPP recyclability and increase recycled content</a:t>
            </a:r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E47BBB-7A4B-595F-28EE-CD5B3CE2D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4"/>
          <a:stretch/>
        </p:blipFill>
        <p:spPr bwMode="auto">
          <a:xfrm>
            <a:off x="8603814" y="1381760"/>
            <a:ext cx="3383676" cy="451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64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Pollution Prevention Hierarchy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339764" cy="4169418"/>
          </a:xfrm>
        </p:spPr>
        <p:txBody>
          <a:bodyPr/>
          <a:lstStyle/>
          <a:p>
            <a:r>
              <a:rPr lang="en-US" b="1" dirty="0"/>
              <a:t>Material Recovery: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Post-collection partner is incentivised to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further</a:t>
            </a:r>
            <a:r>
              <a:rPr lang="en-CA" sz="1800" spc="-3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process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syst</a:t>
            </a:r>
            <a:r>
              <a:rPr lang="en-CA" sz="1800" spc="-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m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residues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spc="-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 meet</a:t>
            </a:r>
            <a:r>
              <a:rPr lang="en-CA" sz="1800" spc="-2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recov</a:t>
            </a:r>
            <a:r>
              <a:rPr lang="en-CA" sz="1800" spc="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ry</a:t>
            </a:r>
            <a:r>
              <a:rPr lang="en-CA" sz="1800" spc="-4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end-mar</a:t>
            </a:r>
            <a:r>
              <a:rPr lang="en-CA" sz="1800" spc="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k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et</a:t>
            </a:r>
            <a:r>
              <a:rPr lang="en-CA" sz="1800" spc="-5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requirements</a:t>
            </a:r>
            <a:r>
              <a:rPr lang="en-CA" sz="1800" spc="-6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for engineered fuel products and minimize</a:t>
            </a:r>
            <a:r>
              <a:rPr lang="en-CA" sz="1800" spc="-4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the</a:t>
            </a:r>
            <a:r>
              <a:rPr lang="en-CA" sz="180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amount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of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residue</a:t>
            </a:r>
            <a:r>
              <a:rPr lang="en-CA" sz="1800" spc="-3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sent</a:t>
            </a:r>
            <a:r>
              <a:rPr lang="en-CA" sz="1800" spc="-2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to</a:t>
            </a:r>
            <a:r>
              <a:rPr lang="en-CA" sz="1800" spc="-1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landfill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R&amp;D</a:t>
            </a:r>
            <a:r>
              <a:rPr lang="en-CA" sz="1800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to explore ways to recover material that is currently non-recyclable </a:t>
            </a:r>
          </a:p>
          <a:p>
            <a:endParaRPr lang="en-US" dirty="0"/>
          </a:p>
          <a:p>
            <a:r>
              <a:rPr lang="en-US" sz="1800" b="1" dirty="0"/>
              <a:t>Energy Recovery:</a:t>
            </a:r>
          </a:p>
          <a:p>
            <a:pPr lvl="1"/>
            <a:r>
              <a:rPr lang="en-US" sz="1800" dirty="0"/>
              <a:t>Recycle BC does not send PPP to waste-to-energy facilities</a:t>
            </a:r>
          </a:p>
          <a:p>
            <a:endParaRPr lang="en-US" sz="1800" dirty="0"/>
          </a:p>
          <a:p>
            <a:r>
              <a:rPr lang="en-US" sz="1800" b="1" dirty="0"/>
              <a:t>Disposal:</a:t>
            </a:r>
          </a:p>
          <a:p>
            <a:pPr lvl="1"/>
            <a:r>
              <a:rPr lang="en-US" sz="1800" dirty="0"/>
              <a:t>Non recoverable PPP is managed responsibly in regional landfills</a:t>
            </a:r>
          </a:p>
          <a:p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A718A8F-1C3B-97CF-A345-8D4CC1A10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5"/>
          <a:stretch/>
        </p:blipFill>
        <p:spPr bwMode="auto">
          <a:xfrm>
            <a:off x="8213659" y="1522081"/>
            <a:ext cx="3691469" cy="431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4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861029" y="2818823"/>
            <a:ext cx="5977300" cy="71231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Performance targets</a:t>
            </a:r>
          </a:p>
        </p:txBody>
      </p:sp>
    </p:spTree>
    <p:extLst>
      <p:ext uri="{BB962C8B-B14F-4D97-AF65-F5344CB8AC3E}">
        <p14:creationId xmlns:p14="http://schemas.microsoft.com/office/powerpoint/2010/main" val="587416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77459" y="1522081"/>
                <a:ext cx="9796093" cy="4169418"/>
              </a:xfrm>
            </p:spPr>
            <p:txBody>
              <a:bodyPr/>
              <a:lstStyle/>
              <a:p>
                <a:r>
                  <a:rPr lang="en-US" dirty="0"/>
                  <a:t>Recycling Regulation requires </a:t>
                </a:r>
                <a:r>
                  <a:rPr lang="en-US" b="1" dirty="0"/>
                  <a:t>75% </a:t>
                </a:r>
                <a:r>
                  <a:rPr lang="en-US" dirty="0"/>
                  <a:t>recovery rate</a:t>
                </a:r>
              </a:p>
              <a:p>
                <a:r>
                  <a:rPr lang="en-US" dirty="0"/>
                  <a:t>Recycle BC has achieved targets every year since launch</a:t>
                </a:r>
              </a:p>
              <a:p>
                <a:endParaRPr lang="en-US" dirty="0"/>
              </a:p>
              <a:p>
                <a:r>
                  <a:rPr lang="en-US" dirty="0"/>
                  <a:t>Recovery rate = Amount Collected / Amount Supplied</a:t>
                </a:r>
              </a:p>
              <a:p>
                <a:r>
                  <a:rPr lang="en-US" dirty="0"/>
                  <a:t>Supplied quantity lags collected quantity by 2 years</a:t>
                </a:r>
                <a:endParaRPr lang="en-US" sz="1800" dirty="0"/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CA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CA" sz="18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CA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214,273−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𝐶𝑜𝑙𝑙𝑒𝑐𝑡𝑒𝑑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𝑄𝑢𝑎𝑛𝑡𝑖𝑡𝑦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2021 (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𝑡𝑜𝑛𝑛𝑒𝑠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num>
                        <m:den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227,603−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𝑆𝑢𝑝𝑝𝑙𝑖𝑒𝑑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𝑄𝑢𝑎𝑛𝑡𝑖𝑡𝑦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2019 (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𝑡𝑜𝑛𝑛𝑒𝑠</m:t>
                          </m:r>
                          <m: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)</m:t>
                          </m:r>
                        </m:den>
                      </m:f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=94.7% 2021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𝑃𝑟𝑜𝑔𝑟𝑎𝑚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𝑅𝑒𝑐𝑜𝑣𝑒𝑟𝑦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CA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𝑅𝑎𝑡𝑒</m:t>
                      </m:r>
                    </m:oMath>
                  </m:oMathPara>
                </a14:m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77459" y="1522081"/>
                <a:ext cx="9796093" cy="4169418"/>
              </a:xfrm>
              <a:blipFill>
                <a:blip r:embed="rId2"/>
                <a:stretch>
                  <a:fillRect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>
            <a:extLst>
              <a:ext uri="{FF2B5EF4-FFF2-40B4-BE49-F238E27FC236}">
                <a16:creationId xmlns:a16="http://schemas.microsoft.com/office/drawing/2014/main" id="{267BAE3B-A990-5DF5-5CED-5AC0C2DF7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870" y="1651852"/>
            <a:ext cx="4433328" cy="249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523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TO 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5B7CA-BD3A-1CF8-39C0-7FB09E734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407160"/>
            <a:ext cx="7905750" cy="451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53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/>
              <a:t>OFFSET RR VS ALIGNED RR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504305" cy="16872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possible methodologies:</a:t>
            </a:r>
          </a:p>
          <a:p>
            <a:pPr lvl="1"/>
            <a:r>
              <a:rPr lang="en-CA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Offset RR </a:t>
            </a:r>
            <a:r>
              <a:rPr lang="en-C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and the supplied quantity year are offset by two years, </a:t>
            </a:r>
            <a:r>
              <a:rPr lang="en-CA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 historically</a:t>
            </a:r>
          </a:p>
          <a:p>
            <a:pPr lvl="1"/>
            <a:r>
              <a:rPr lang="en-CA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Aligned RR </a:t>
            </a:r>
            <a:r>
              <a:rPr lang="en-C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is aligned with the supplied quantity year, </a:t>
            </a:r>
            <a:r>
              <a:rPr lang="en-CA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reviewed but not recommended</a:t>
            </a:r>
            <a:endParaRPr lang="en-US" sz="12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4E2DD-5C24-DC4F-9DD0-69F00EF5E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387" y="2518184"/>
            <a:ext cx="8133226" cy="34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40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NON-PPP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7698352" cy="4169418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Collected quantity is net of non-PPP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Non-PPP: material that is not packaging and paper product that has been incorrectly placed in recycling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food waste, construction waste, plastic products, electronics, hazardous waste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Removing non-PPP equates to a reduction of 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5% in recovery rate</a:t>
            </a:r>
          </a:p>
          <a:p>
            <a:endParaRPr lang="en-US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Recycle BC proposes to </a:t>
            </a:r>
            <a:r>
              <a:rPr lang="en-US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 out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non-PPP moving forward: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reflects re</a:t>
            </a: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covery of Recycle BC material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Ensure contamination reduction does not negatively impact recovery rate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alignment with material performance targets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D8E5B01E-F7CF-0943-DB0F-4E58E0CFC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13" y="1381760"/>
            <a:ext cx="3334048" cy="47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904CA6-AD35-4F92-F67C-D3076BC5AB1A}"/>
              </a:ext>
            </a:extLst>
          </p:cNvPr>
          <p:cNvSpPr/>
          <p:nvPr/>
        </p:nvSpPr>
        <p:spPr>
          <a:xfrm>
            <a:off x="1720850" y="2838450"/>
            <a:ext cx="8255000" cy="15941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B5DA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RECOVERY RATE –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62327" y="2886518"/>
            <a:ext cx="7698352" cy="48588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Proposed targets: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DD0725-394E-E7C0-E306-6324394793FA}"/>
              </a:ext>
            </a:extLst>
          </p:cNvPr>
          <p:cNvGraphicFramePr>
            <a:graphicFrameLocks noGrp="1"/>
          </p:cNvGraphicFramePr>
          <p:nvPr/>
        </p:nvGraphicFramePr>
        <p:xfrm>
          <a:off x="1944571" y="3353594"/>
          <a:ext cx="7698350" cy="870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9670">
                  <a:extLst>
                    <a:ext uri="{9D8B030D-6E8A-4147-A177-3AD203B41FA5}">
                      <a16:colId xmlns:a16="http://schemas.microsoft.com/office/drawing/2014/main" val="2726046191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1162235587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485730265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3035401267"/>
                    </a:ext>
                  </a:extLst>
                </a:gridCol>
                <a:gridCol w="1539670">
                  <a:extLst>
                    <a:ext uri="{9D8B030D-6E8A-4147-A177-3AD203B41FA5}">
                      <a16:colId xmlns:a16="http://schemas.microsoft.com/office/drawing/2014/main" val="559460670"/>
                    </a:ext>
                  </a:extLst>
                </a:gridCol>
              </a:tblGrid>
              <a:tr h="435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2025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2026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effectLst/>
                        </a:rPr>
                        <a:t>2027</a:t>
                      </a:r>
                      <a:endParaRPr lang="en-US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0607128"/>
                  </a:ext>
                </a:extLst>
              </a:tr>
              <a:tr h="435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78%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79%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79%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80%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80%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4421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83F42F7-DEDC-4160-5F23-CA999DDA22EC}"/>
              </a:ext>
            </a:extLst>
          </p:cNvPr>
          <p:cNvGraphicFramePr>
            <a:graphicFrameLocks noGrp="1"/>
          </p:cNvGraphicFramePr>
          <p:nvPr/>
        </p:nvGraphicFramePr>
        <p:xfrm>
          <a:off x="1993391" y="5013753"/>
          <a:ext cx="7790690" cy="80692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58138">
                  <a:extLst>
                    <a:ext uri="{9D8B030D-6E8A-4147-A177-3AD203B41FA5}">
                      <a16:colId xmlns:a16="http://schemas.microsoft.com/office/drawing/2014/main" val="1103392661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1914527907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2147073663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3973312044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4210384347"/>
                    </a:ext>
                  </a:extLst>
                </a:gridCol>
              </a:tblGrid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2023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2024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2025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2026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effectLst/>
                        </a:rPr>
                        <a:t>2027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0458"/>
                  </a:ext>
                </a:extLst>
              </a:tr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83%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85%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4134189"/>
                  </a:ext>
                </a:extLst>
              </a:tr>
            </a:tbl>
          </a:graphicData>
        </a:graphic>
      </p:graphicFrame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E7C5F2E-64CE-C000-B768-5B699BDC4ADD}"/>
              </a:ext>
            </a:extLst>
          </p:cNvPr>
          <p:cNvSpPr txBox="1">
            <a:spLocks/>
          </p:cNvSpPr>
          <p:nvPr/>
        </p:nvSpPr>
        <p:spPr>
          <a:xfrm>
            <a:off x="1862327" y="4527866"/>
            <a:ext cx="7698352" cy="485887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5C559"/>
              </a:buClr>
              <a:buSzPct val="61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0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Equivalent targets if non-PPP was not removed:</a:t>
            </a:r>
            <a:endParaRPr lang="en-US" b="1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1D3CD0-B7F1-DB2C-3B6B-5F859F2147BD}"/>
              </a:ext>
            </a:extLst>
          </p:cNvPr>
          <p:cNvGraphicFramePr>
            <a:graphicFrameLocks noGrp="1"/>
          </p:cNvGraphicFramePr>
          <p:nvPr/>
        </p:nvGraphicFramePr>
        <p:xfrm>
          <a:off x="1993391" y="1845850"/>
          <a:ext cx="7790690" cy="80692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558138">
                  <a:extLst>
                    <a:ext uri="{9D8B030D-6E8A-4147-A177-3AD203B41FA5}">
                      <a16:colId xmlns:a16="http://schemas.microsoft.com/office/drawing/2014/main" val="1103392661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1914527907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2147073663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3973312044"/>
                    </a:ext>
                  </a:extLst>
                </a:gridCol>
                <a:gridCol w="1558138">
                  <a:extLst>
                    <a:ext uri="{9D8B030D-6E8A-4147-A177-3AD203B41FA5}">
                      <a16:colId xmlns:a16="http://schemas.microsoft.com/office/drawing/2014/main" val="4210384347"/>
                    </a:ext>
                  </a:extLst>
                </a:gridCol>
              </a:tblGrid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0458"/>
                  </a:ext>
                </a:extLst>
              </a:tr>
              <a:tr h="4034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75%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b="1" dirty="0">
                          <a:solidFill>
                            <a:schemeClr val="tx1"/>
                          </a:solidFill>
                          <a:effectLst/>
                        </a:rPr>
                        <a:t>77%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44134189"/>
                  </a:ext>
                </a:extLst>
              </a:tr>
            </a:tbl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B9C51D8-C458-3834-5ACA-BF398119F338}"/>
              </a:ext>
            </a:extLst>
          </p:cNvPr>
          <p:cNvSpPr txBox="1">
            <a:spLocks/>
          </p:cNvSpPr>
          <p:nvPr/>
        </p:nvSpPr>
        <p:spPr>
          <a:xfrm>
            <a:off x="1862327" y="1359963"/>
            <a:ext cx="7698352" cy="485887"/>
          </a:xfrm>
          <a:prstGeom prst="rect">
            <a:avLst/>
          </a:prstGeom>
        </p:spPr>
        <p:txBody>
          <a:bodyPr vert="horz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85C559"/>
              </a:buClr>
              <a:buSzPct val="61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71B6"/>
              </a:buClr>
              <a:buSzPct val="100000"/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Historic targets (non-PPP included):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80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MATERIAL CATEGORY PERFORMANCE TARGETS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719459" cy="541669"/>
          </a:xfrm>
        </p:spPr>
        <p:txBody>
          <a:bodyPr/>
          <a:lstStyle/>
          <a:p>
            <a:r>
              <a:rPr lang="en-US" dirty="0"/>
              <a:t>Recycle BC began reporting material performance in 2017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4E5C7DB-B61F-9E7E-6EFB-4D9B7EED6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903807"/>
              </p:ext>
            </p:extLst>
          </p:nvPr>
        </p:nvGraphicFramePr>
        <p:xfrm>
          <a:off x="2044701" y="2063750"/>
          <a:ext cx="8102599" cy="3813038"/>
        </p:xfrm>
        <a:graphic>
          <a:graphicData uri="http://schemas.openxmlformats.org/drawingml/2006/table">
            <a:tbl>
              <a:tblPr firstRow="1" firstCol="1" bandRow="1"/>
              <a:tblGrid>
                <a:gridCol w="1635888">
                  <a:extLst>
                    <a:ext uri="{9D8B030D-6E8A-4147-A177-3AD203B41FA5}">
                      <a16:colId xmlns:a16="http://schemas.microsoft.com/office/drawing/2014/main" val="1124639727"/>
                    </a:ext>
                  </a:extLst>
                </a:gridCol>
                <a:gridCol w="1170734">
                  <a:extLst>
                    <a:ext uri="{9D8B030D-6E8A-4147-A177-3AD203B41FA5}">
                      <a16:colId xmlns:a16="http://schemas.microsoft.com/office/drawing/2014/main" val="3750852394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2994907026"/>
                    </a:ext>
                  </a:extLst>
                </a:gridCol>
                <a:gridCol w="941874">
                  <a:extLst>
                    <a:ext uri="{9D8B030D-6E8A-4147-A177-3AD203B41FA5}">
                      <a16:colId xmlns:a16="http://schemas.microsoft.com/office/drawing/2014/main" val="2873262349"/>
                    </a:ext>
                  </a:extLst>
                </a:gridCol>
                <a:gridCol w="735323">
                  <a:extLst>
                    <a:ext uri="{9D8B030D-6E8A-4147-A177-3AD203B41FA5}">
                      <a16:colId xmlns:a16="http://schemas.microsoft.com/office/drawing/2014/main" val="3264503064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3824326467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2469036090"/>
                    </a:ext>
                  </a:extLst>
                </a:gridCol>
                <a:gridCol w="892302">
                  <a:extLst>
                    <a:ext uri="{9D8B030D-6E8A-4147-A177-3AD203B41FA5}">
                      <a16:colId xmlns:a16="http://schemas.microsoft.com/office/drawing/2014/main" val="3198928553"/>
                    </a:ext>
                  </a:extLst>
                </a:gridCol>
              </a:tblGrid>
              <a:tr h="26785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Material Category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2017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2018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2019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2020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799931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Paper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101%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57107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90%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941059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170274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 by 2025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58% by 2025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469883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Rigid 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9090629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 by 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73% by 2023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70029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Flexible Plastic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28%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811268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22% by 2022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27% by 2023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225323"/>
                  </a:ext>
                </a:extLst>
              </a:tr>
              <a:tr h="22235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73%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85%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83%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108493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67% by 2020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81%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390064"/>
                  </a:ext>
                </a:extLst>
              </a:tr>
              <a:tr h="23347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Glass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Recovery Rate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116%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539743"/>
                  </a:ext>
                </a:extLst>
              </a:tr>
              <a:tr h="26785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CA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>
                          <a:solidFill>
                            <a:srgbClr val="808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75% by 2020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98% by 2022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831873"/>
                  </a:ext>
                </a:extLst>
              </a:tr>
              <a:tr h="211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6352522"/>
                  </a:ext>
                </a:extLst>
              </a:tr>
              <a:tr h="2678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Legend:</a:t>
                      </a:r>
                      <a:endParaRPr lang="en-CA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Target Achieved</a:t>
                      </a:r>
                      <a:endParaRPr lang="en-CA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02" marR="84002" marT="42001" marB="42001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2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455" marR="7245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188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875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OFFSET RR VS ALIGNED RR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504305" cy="16872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possible methodologies:</a:t>
            </a:r>
          </a:p>
          <a:p>
            <a:pPr lvl="1"/>
            <a:r>
              <a:rPr lang="en-CA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Offset RR </a:t>
            </a: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and the supplied quantity year are offset by two years, </a:t>
            </a:r>
            <a:r>
              <a:rPr lang="en-CA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 historically</a:t>
            </a:r>
          </a:p>
          <a:p>
            <a:pPr lvl="1"/>
            <a:r>
              <a:rPr lang="en-CA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Aligned RR </a:t>
            </a: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is aligned with the supplied quantity year, </a:t>
            </a:r>
            <a:r>
              <a:rPr lang="en-CA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proposal moving forward</a:t>
            </a:r>
            <a:endParaRPr lang="en-US" u="sng" dirty="0"/>
          </a:p>
        </p:txBody>
      </p:sp>
      <p:pic>
        <p:nvPicPr>
          <p:cNvPr id="4" name="Picture 3" descr="Chart, waterfall chart&#10;&#10;Description automatically generated">
            <a:extLst>
              <a:ext uri="{FF2B5EF4-FFF2-40B4-BE49-F238E27FC236}">
                <a16:creationId xmlns:a16="http://schemas.microsoft.com/office/drawing/2014/main" id="{A9B7F256-9216-D6F4-A051-7911D2A4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6" y="3186024"/>
            <a:ext cx="7635229" cy="280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6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EPR AGENCY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1" y="1522081"/>
            <a:ext cx="5618540" cy="4169418"/>
          </a:xfrm>
        </p:spPr>
        <p:txBody>
          <a:bodyPr/>
          <a:lstStyle/>
          <a:p>
            <a:r>
              <a:rPr lang="en-US" dirty="0"/>
              <a:t>BC Recycling Regulation, amendments, guidance docs</a:t>
            </a:r>
          </a:p>
          <a:p>
            <a:r>
              <a:rPr lang="en-US" dirty="0"/>
              <a:t>Recycle BC administers plan on behalf of producer members</a:t>
            </a:r>
          </a:p>
          <a:p>
            <a:r>
              <a:rPr lang="en-US" dirty="0"/>
              <a:t>Program financing:</a:t>
            </a:r>
          </a:p>
          <a:p>
            <a:pPr lvl="1"/>
            <a:r>
              <a:rPr lang="en-US" sz="1800" dirty="0"/>
              <a:t>Member fees based on weight of PPP supplied</a:t>
            </a:r>
          </a:p>
          <a:p>
            <a:r>
              <a:rPr lang="en-US" dirty="0"/>
              <a:t>Materials covered:</a:t>
            </a:r>
          </a:p>
          <a:p>
            <a:pPr lvl="1"/>
            <a:r>
              <a:rPr lang="en-US" sz="1800" dirty="0"/>
              <a:t>Residential sources only</a:t>
            </a:r>
          </a:p>
          <a:p>
            <a:pPr lvl="1"/>
            <a:r>
              <a:rPr lang="en-US" sz="1800" dirty="0"/>
              <a:t>Packaging</a:t>
            </a:r>
          </a:p>
          <a:p>
            <a:pPr lvl="1"/>
            <a:r>
              <a:rPr lang="en-US" sz="1800" dirty="0"/>
              <a:t>Paper product</a:t>
            </a:r>
          </a:p>
          <a:p>
            <a:pPr lvl="1"/>
            <a:r>
              <a:rPr lang="en-US" sz="1800" dirty="0"/>
              <a:t>Single-use products – Jan 2023</a:t>
            </a:r>
          </a:p>
          <a:p>
            <a:pPr lvl="1"/>
            <a:r>
              <a:rPr lang="en-US" sz="1800" dirty="0"/>
              <a:t>Packaging-like products – Jan 2023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FB6A76-0F4F-F45A-8BF1-3477317D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8" y="1998712"/>
            <a:ext cx="5717611" cy="321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20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OFFSET RR VS ALIGNED RR</a:t>
            </a:r>
          </a:p>
        </p:txBody>
      </p:sp>
      <p:pic>
        <p:nvPicPr>
          <p:cNvPr id="8" name="Picture 7" descr="Chart, waterfall chart&#10;&#10;Description automatically generated">
            <a:extLst>
              <a:ext uri="{FF2B5EF4-FFF2-40B4-BE49-F238E27FC236}">
                <a16:creationId xmlns:a16="http://schemas.microsoft.com/office/drawing/2014/main" id="{873FF706-6810-E59D-0D60-6F1B5214B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045" y="1494155"/>
            <a:ext cx="7141347" cy="2198557"/>
          </a:xfrm>
          <a:prstGeom prst="rect">
            <a:avLst/>
          </a:prstGeom>
        </p:spPr>
      </p:pic>
      <p:pic>
        <p:nvPicPr>
          <p:cNvPr id="9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490DBF49-4D61-C744-2225-D883723EE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045" y="3692712"/>
            <a:ext cx="7141344" cy="219855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B1D8DD-4329-BF01-F477-E89664F7AF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435" y="1522080"/>
            <a:ext cx="4291765" cy="4062931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Aligning years allows same year-to-year comparison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Numbers in annual report will only be available for two years looking back</a:t>
            </a:r>
          </a:p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 annual report</a:t>
            </a:r>
          </a:p>
          <a:p>
            <a:pPr lvl="1"/>
            <a:r>
              <a:rPr lang="en-CA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Published in 2023</a:t>
            </a:r>
          </a:p>
          <a:p>
            <a:pPr lvl="1"/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Material recovery rates for 2020: 2020 collected quantity and 2020 supplied quantity</a:t>
            </a:r>
            <a:endParaRPr lang="en-CA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22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2" y="618808"/>
            <a:ext cx="11645153" cy="762952"/>
          </a:xfrm>
        </p:spPr>
        <p:txBody>
          <a:bodyPr/>
          <a:lstStyle/>
          <a:p>
            <a:r>
              <a:rPr lang="en-US" dirty="0"/>
              <a:t>MATERIAL CATEGORY PERFORMANCE TARGETS - NEW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75F2378-70A6-C874-181F-826DCD41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459" y="4661647"/>
            <a:ext cx="10719459" cy="1029852"/>
          </a:xfrm>
        </p:spPr>
        <p:txBody>
          <a:bodyPr/>
          <a:lstStyle/>
          <a:p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Once a material category performance target has been achieved for two consecutive years, the target will be adjusted using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previously described methodology</a:t>
            </a: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93471F-BA07-20B9-6A30-6F0D313F7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578080"/>
              </p:ext>
            </p:extLst>
          </p:nvPr>
        </p:nvGraphicFramePr>
        <p:xfrm>
          <a:off x="2073275" y="1680209"/>
          <a:ext cx="8045451" cy="2590046"/>
        </p:xfrm>
        <a:graphic>
          <a:graphicData uri="http://schemas.openxmlformats.org/drawingml/2006/table">
            <a:tbl>
              <a:tblPr firstRow="1" firstCol="1" bandRow="1"/>
              <a:tblGrid>
                <a:gridCol w="2443397">
                  <a:extLst>
                    <a:ext uri="{9D8B030D-6E8A-4147-A177-3AD203B41FA5}">
                      <a16:colId xmlns:a16="http://schemas.microsoft.com/office/drawing/2014/main" val="793465196"/>
                    </a:ext>
                  </a:extLst>
                </a:gridCol>
                <a:gridCol w="1119753">
                  <a:extLst>
                    <a:ext uri="{9D8B030D-6E8A-4147-A177-3AD203B41FA5}">
                      <a16:colId xmlns:a16="http://schemas.microsoft.com/office/drawing/2014/main" val="2237136652"/>
                    </a:ext>
                  </a:extLst>
                </a:gridCol>
                <a:gridCol w="1120575">
                  <a:extLst>
                    <a:ext uri="{9D8B030D-6E8A-4147-A177-3AD203B41FA5}">
                      <a16:colId xmlns:a16="http://schemas.microsoft.com/office/drawing/2014/main" val="506206220"/>
                    </a:ext>
                  </a:extLst>
                </a:gridCol>
                <a:gridCol w="1022741">
                  <a:extLst>
                    <a:ext uri="{9D8B030D-6E8A-4147-A177-3AD203B41FA5}">
                      <a16:colId xmlns:a16="http://schemas.microsoft.com/office/drawing/2014/main" val="850405846"/>
                    </a:ext>
                  </a:extLst>
                </a:gridCol>
                <a:gridCol w="1218410">
                  <a:extLst>
                    <a:ext uri="{9D8B030D-6E8A-4147-A177-3AD203B41FA5}">
                      <a16:colId xmlns:a16="http://schemas.microsoft.com/office/drawing/2014/main" val="2338674498"/>
                    </a:ext>
                  </a:extLst>
                </a:gridCol>
                <a:gridCol w="1120575">
                  <a:extLst>
                    <a:ext uri="{9D8B030D-6E8A-4147-A177-3AD203B41FA5}">
                      <a16:colId xmlns:a16="http://schemas.microsoft.com/office/drawing/2014/main" val="1519926276"/>
                    </a:ext>
                  </a:extLst>
                </a:gridCol>
              </a:tblGrid>
              <a:tr h="246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Annual Report (AR) Year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2025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2026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2027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32682"/>
                  </a:ext>
                </a:extLst>
              </a:tr>
              <a:tr h="246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Collection / Supply Year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2022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2023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2024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2025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b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012624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Paper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96%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21468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56%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278468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Rigid 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598694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Flexible Plastic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239053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Metal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88% by 2025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8D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10845"/>
                  </a:ext>
                </a:extLst>
              </a:tr>
              <a:tr h="295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CA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Glass Target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845" marR="88845" marT="0" marB="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98% by 2027 Annual Report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461" marR="118461" marT="59230" marB="59230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6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289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2709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152" y="618808"/>
            <a:ext cx="11645153" cy="762952"/>
          </a:xfrm>
        </p:spPr>
        <p:txBody>
          <a:bodyPr/>
          <a:lstStyle/>
          <a:p>
            <a:r>
              <a:rPr lang="en-US" dirty="0"/>
              <a:t>MATERIAL CATEGORY PERFORMANCE METHODOLOGY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533536-3C3E-1E8D-6FCB-E3FECAAB4C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937626"/>
              </p:ext>
            </p:extLst>
          </p:nvPr>
        </p:nvGraphicFramePr>
        <p:xfrm>
          <a:off x="1905001" y="1476138"/>
          <a:ext cx="8382000" cy="3234213"/>
        </p:xfrm>
        <a:graphic>
          <a:graphicData uri="http://schemas.openxmlformats.org/drawingml/2006/table">
            <a:tbl>
              <a:tblPr firstRow="1" firstCol="1" bandRow="1"/>
              <a:tblGrid>
                <a:gridCol w="2793730">
                  <a:extLst>
                    <a:ext uri="{9D8B030D-6E8A-4147-A177-3AD203B41FA5}">
                      <a16:colId xmlns:a16="http://schemas.microsoft.com/office/drawing/2014/main" val="3490710045"/>
                    </a:ext>
                  </a:extLst>
                </a:gridCol>
                <a:gridCol w="3635820">
                  <a:extLst>
                    <a:ext uri="{9D8B030D-6E8A-4147-A177-3AD203B41FA5}">
                      <a16:colId xmlns:a16="http://schemas.microsoft.com/office/drawing/2014/main" val="155733189"/>
                    </a:ext>
                  </a:extLst>
                </a:gridCol>
                <a:gridCol w="1952450">
                  <a:extLst>
                    <a:ext uri="{9D8B030D-6E8A-4147-A177-3AD203B41FA5}">
                      <a16:colId xmlns:a16="http://schemas.microsoft.com/office/drawing/2014/main" val="1217846367"/>
                    </a:ext>
                  </a:extLst>
                </a:gridCol>
              </a:tblGrid>
              <a:tr h="215614"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Definition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Short Form</a:t>
                      </a:r>
                      <a:endParaRPr lang="en-CA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057733"/>
                  </a:ext>
                </a:extLst>
              </a:tr>
              <a:tr h="646843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Material Specific Collected Quantity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 of collected quantity (tonnes) in the specific material category in the latest available full collection year.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Collected Qty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261983"/>
                  </a:ext>
                </a:extLst>
              </a:tr>
              <a:tr h="431228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growth in collection over the last three calendar years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855586"/>
                  </a:ext>
                </a:extLst>
              </a:tr>
              <a:tr h="431228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 Collection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 growth in gross collection over three years (including the year of proposal)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517477"/>
                  </a:ext>
                </a:extLst>
              </a:tr>
              <a:tr h="646843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Material Specific Supplied Quantity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 of supplied material (tonnes) in the specific material category in the latest available full supply year.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Latest Supplied Qty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160214"/>
                  </a:ext>
                </a:extLst>
              </a:tr>
              <a:tr h="862457"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Supplied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Material-specific growth in producer member supplied quantities based on the </a:t>
                      </a:r>
                      <a:r>
                        <a:rPr lang="en-CA" sz="1400" i="1" u="sng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sales data pertaining to the latest available three fiscal years</a:t>
                      </a:r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Supplied Growth</a:t>
                      </a:r>
                    </a:p>
                  </a:txBody>
                  <a:tcPr marL="87532" marR="87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16892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C31228-E1FB-DDB1-8796-7E7479473289}"/>
                  </a:ext>
                </a:extLst>
              </p:cNvPr>
              <p:cNvSpPr txBox="1"/>
              <p:nvPr/>
            </p:nvSpPr>
            <p:spPr>
              <a:xfrm>
                <a:off x="2316163" y="5043275"/>
                <a:ext cx="7559675" cy="677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𝐿𝑎𝑡𝑒𝑠𝑡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𝐶𝑜𝑙𝑙𝑒𝑐𝑡𝑒𝑑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𝑄𝑡𝑦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𝐶𝑜𝑙𝑙𝑒𝑐𝑡𝑖𝑜𝑛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𝑃𝑟𝑜𝑔𝑟𝑎𝑚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</m:num>
                        <m:den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𝐿𝑎𝑡𝑒𝑠𝑡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𝑆𝑢𝑝𝑝𝑙𝑖𝑒𝑑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𝑄𝑡𝑦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CA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𝑆𝑢𝑝𝑝𝑙𝑖𝑒𝑑</m:t>
                              </m:r>
                              <m:r>
                                <a:rPr lang="en-CA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𝐺𝑟𝑜𝑤𝑡h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CA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C31228-E1FB-DDB1-8796-7E7479473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163" y="5043275"/>
                <a:ext cx="7559675" cy="6771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012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PROGRAM PLAN CONSULTATION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Stakeholder consultation October to December 2022</a:t>
            </a:r>
          </a:p>
          <a:p>
            <a:endParaRPr lang="en-US" dirty="0"/>
          </a:p>
          <a:p>
            <a:r>
              <a:rPr lang="en-US" dirty="0"/>
              <a:t>Additional virtual consultation sessions:</a:t>
            </a:r>
          </a:p>
          <a:p>
            <a:pPr lvl="1"/>
            <a:r>
              <a:rPr lang="en-US" sz="1800" dirty="0"/>
              <a:t>Recycle BC producer members</a:t>
            </a:r>
          </a:p>
          <a:p>
            <a:pPr lvl="1"/>
            <a:r>
              <a:rPr lang="en-US" sz="1800" dirty="0"/>
              <a:t>Producer associations</a:t>
            </a:r>
          </a:p>
          <a:p>
            <a:pPr lvl="1"/>
            <a:r>
              <a:rPr lang="en-US" sz="1800" dirty="0"/>
              <a:t>Recycle BC collectors and municipalities</a:t>
            </a:r>
          </a:p>
          <a:p>
            <a:pPr lvl="1"/>
            <a:r>
              <a:rPr lang="en-US" sz="1800" dirty="0"/>
              <a:t>First Nations</a:t>
            </a:r>
          </a:p>
          <a:p>
            <a:pPr lvl="1"/>
            <a:r>
              <a:rPr lang="en-US" sz="1800" dirty="0"/>
              <a:t>Regional Districts</a:t>
            </a:r>
          </a:p>
          <a:p>
            <a:pPr lvl="1"/>
            <a:r>
              <a:rPr lang="en-US" sz="1800" dirty="0"/>
              <a:t>Environmental and community groups</a:t>
            </a:r>
          </a:p>
          <a:p>
            <a:pPr lvl="1"/>
            <a:endParaRPr lang="en-US" sz="1800" dirty="0"/>
          </a:p>
          <a:p>
            <a:r>
              <a:rPr lang="en-US" sz="1800" dirty="0"/>
              <a:t>Written feedback accepted until Dec 31, 2022</a:t>
            </a:r>
          </a:p>
          <a:p>
            <a:pPr lvl="1"/>
            <a:r>
              <a:rPr lang="en-US" sz="1800" dirty="0"/>
              <a:t>consultation@recyclebc.ca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C1F8792-5E30-E611-725A-D5C665B8F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5"/>
          <a:stretch/>
        </p:blipFill>
        <p:spPr bwMode="auto">
          <a:xfrm>
            <a:off x="7360024" y="1384803"/>
            <a:ext cx="4049993" cy="44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6329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Questions &amp; Discussion  </a:t>
            </a:r>
          </a:p>
        </p:txBody>
      </p:sp>
    </p:spTree>
    <p:extLst>
      <p:ext uri="{BB962C8B-B14F-4D97-AF65-F5344CB8AC3E}">
        <p14:creationId xmlns:p14="http://schemas.microsoft.com/office/powerpoint/2010/main" val="22847006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ELIGIBILITY: MUNICIPALITIES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899823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Municipalities with &gt;50,000 population: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endParaRPr lang="en-US" sz="1800" dirty="0"/>
          </a:p>
          <a:p>
            <a:r>
              <a:rPr lang="en-US" b="1" dirty="0"/>
              <a:t>Municipalities with &gt; 10,000 population:</a:t>
            </a:r>
          </a:p>
          <a:p>
            <a:pPr lvl="1"/>
            <a:r>
              <a:rPr lang="en-US" sz="1800" dirty="0"/>
              <a:t>Local organization able </a:t>
            </a:r>
            <a:r>
              <a:rPr lang="en-US" sz="1800" dirty="0">
                <a:ea typeface="+mn-lt"/>
                <a:cs typeface="+mn-lt"/>
              </a:rPr>
              <a:t>and </a:t>
            </a:r>
            <a:r>
              <a:rPr lang="en-US" sz="1800" dirty="0"/>
              <a:t>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10,000 and maximum population of 49,999 residents</a:t>
            </a:r>
          </a:p>
          <a:p>
            <a:pPr lvl="1"/>
            <a:r>
              <a:rPr lang="en-US" sz="1800" dirty="0"/>
              <a:t>More than 5 km from Recycle BC depot in a larger municipality</a:t>
            </a:r>
          </a:p>
          <a:p>
            <a:pPr lvl="1"/>
            <a:endParaRPr lang="en-US" sz="1800" dirty="0"/>
          </a:p>
          <a:p>
            <a:r>
              <a:rPr lang="en-US" b="1" dirty="0"/>
              <a:t>Municipalities with &gt;2,000 population:</a:t>
            </a:r>
          </a:p>
          <a:p>
            <a:pPr lvl="1"/>
            <a:r>
              <a:rPr lang="en-US" sz="1800" dirty="0"/>
              <a:t>Local organization able </a:t>
            </a:r>
            <a:r>
              <a:rPr lang="en-US" sz="1800" dirty="0">
                <a:ea typeface="+mn-lt"/>
                <a:cs typeface="+mn-lt"/>
              </a:rPr>
              <a:t>and </a:t>
            </a:r>
            <a:r>
              <a:rPr lang="en-US" sz="1800" dirty="0"/>
              <a:t>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2,000 and maximum population of 9,999 residents</a:t>
            </a:r>
          </a:p>
          <a:p>
            <a:pPr lvl="1"/>
            <a:r>
              <a:rPr lang="en-US" sz="1800" dirty="0"/>
              <a:t>More than 15 km from a municipality with 10,000 residents</a:t>
            </a:r>
          </a:p>
          <a:p>
            <a:pPr lvl="1"/>
            <a:r>
              <a:rPr lang="en-US" sz="1800" dirty="0"/>
              <a:t>More than 15 km from Recycle BC depot</a:t>
            </a:r>
          </a:p>
          <a:p>
            <a:endParaRPr lang="en-US" dirty="0"/>
          </a:p>
        </p:txBody>
      </p:sp>
      <p:pic>
        <p:nvPicPr>
          <p:cNvPr id="15362" name="Picture 2" descr="About Courtenay | City of Courtenay">
            <a:extLst>
              <a:ext uri="{FF2B5EF4-FFF2-40B4-BE49-F238E27FC236}">
                <a16:creationId xmlns:a16="http://schemas.microsoft.com/office/drawing/2014/main" id="{C7C88A2C-727F-8827-008D-86CE31BDC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30" y="1522081"/>
            <a:ext cx="2998694" cy="199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he Best Places To Live in British Columbia: Small Towns Edition - MapQuest  Travel">
            <a:extLst>
              <a:ext uri="{FF2B5EF4-FFF2-40B4-BE49-F238E27FC236}">
                <a16:creationId xmlns:a16="http://schemas.microsoft.com/office/drawing/2014/main" id="{EBDF389B-FEB9-1302-48A0-FF27D2B7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31" y="3732678"/>
            <a:ext cx="2998694" cy="209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036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ICS ELIGIBILITY: SMALL &amp; ISLAND COMMUNITIES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8998234" cy="4169418"/>
          </a:xfrm>
        </p:spPr>
        <p:txBody>
          <a:bodyPr vert="horz" lIns="91440" tIns="45720" rIns="91440" bIns="45720" anchor="t"/>
          <a:lstStyle/>
          <a:p>
            <a:r>
              <a:rPr lang="en-US" b="1" dirty="0"/>
              <a:t>Small communities: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1,000 residents within 30-minute service catchment</a:t>
            </a:r>
          </a:p>
          <a:p>
            <a:pPr lvl="1"/>
            <a:r>
              <a:rPr lang="en-US" sz="1800" dirty="0"/>
              <a:t>Garbage service and year-round grocery store available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More than 40 km from a municipality with 10,000 residents</a:t>
            </a:r>
          </a:p>
          <a:p>
            <a:pPr lvl="1"/>
            <a:r>
              <a:rPr lang="en-US" sz="1800" dirty="0"/>
              <a:t>More than 40 km from Recycle BC depot</a:t>
            </a:r>
          </a:p>
          <a:p>
            <a:pPr lvl="1"/>
            <a:endParaRPr lang="en-US" sz="1800" dirty="0"/>
          </a:p>
          <a:p>
            <a:r>
              <a:rPr lang="en-US" b="1" dirty="0"/>
              <a:t>Island communities:</a:t>
            </a:r>
          </a:p>
          <a:p>
            <a:pPr lvl="1"/>
            <a:r>
              <a:rPr lang="en-US" sz="1800" dirty="0"/>
              <a:t>Local organization able and willing to meet all requirements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Minimum population of 1,000 residents</a:t>
            </a:r>
          </a:p>
          <a:p>
            <a:pPr lvl="1"/>
            <a:r>
              <a:rPr lang="en-US" sz="1800" dirty="0"/>
              <a:t>Garbage service and year-round grocery store available</a:t>
            </a:r>
            <a:endParaRPr lang="en-US" sz="1800" dirty="0">
              <a:cs typeface="Calibri"/>
            </a:endParaRPr>
          </a:p>
          <a:p>
            <a:endParaRPr lang="en-US" dirty="0"/>
          </a:p>
        </p:txBody>
      </p:sp>
      <p:pic>
        <p:nvPicPr>
          <p:cNvPr id="14338" name="Picture 2" descr="How to Spend 72 Relaxing Hours on Salt Spring Island">
            <a:extLst>
              <a:ext uri="{FF2B5EF4-FFF2-40B4-BE49-F238E27FC236}">
                <a16:creationId xmlns:a16="http://schemas.microsoft.com/office/drawing/2014/main" id="{163328D5-FE82-E76D-4566-157DE9CD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874" y="3007938"/>
            <a:ext cx="4230594" cy="28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127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COST STUDY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882564" cy="4169418"/>
          </a:xfrm>
        </p:spPr>
        <p:txBody>
          <a:bodyPr/>
          <a:lstStyle/>
          <a:p>
            <a:r>
              <a:rPr lang="en-US" dirty="0"/>
              <a:t>Completed in advance of new service agreements</a:t>
            </a:r>
          </a:p>
          <a:p>
            <a:r>
              <a:rPr lang="en-US" dirty="0"/>
              <a:t>Compares current costs to historic 5-year cost</a:t>
            </a:r>
          </a:p>
          <a:p>
            <a:r>
              <a:rPr lang="en-US" dirty="0"/>
              <a:t>Collectors provide data to independent third-party accountant </a:t>
            </a:r>
          </a:p>
          <a:p>
            <a:r>
              <a:rPr lang="en-US" dirty="0"/>
              <a:t>Overseen by Recycle BC Advisory Committee members</a:t>
            </a:r>
          </a:p>
          <a:p>
            <a:r>
              <a:rPr lang="en-US" dirty="0"/>
              <a:t>Objective: fair and reasonable incentive rates</a:t>
            </a:r>
          </a:p>
          <a:p>
            <a:r>
              <a:rPr lang="en-US" dirty="0"/>
              <a:t>Data includes:</a:t>
            </a:r>
          </a:p>
          <a:p>
            <a:pPr lvl="1"/>
            <a:r>
              <a:rPr lang="en-US" sz="1800" dirty="0"/>
              <a:t>Curbside</a:t>
            </a:r>
          </a:p>
          <a:p>
            <a:pPr lvl="1"/>
            <a:r>
              <a:rPr lang="en-US" sz="1800" dirty="0"/>
              <a:t>Multi-family</a:t>
            </a:r>
          </a:p>
          <a:p>
            <a:pPr lvl="1"/>
            <a:r>
              <a:rPr lang="en-US" sz="1800" dirty="0"/>
              <a:t>Streetscape</a:t>
            </a:r>
          </a:p>
          <a:p>
            <a:pPr lvl="1"/>
            <a:r>
              <a:rPr lang="en-US" sz="1800" dirty="0"/>
              <a:t>Promotion and education</a:t>
            </a:r>
          </a:p>
          <a:p>
            <a:pPr lvl="1"/>
            <a:r>
              <a:rPr lang="en-US" sz="1800" dirty="0"/>
              <a:t>Service administration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29C496D-37DA-C21D-B600-9D193FCE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243483" y="189229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 dirty="0"/>
              <a:t>COST STUDY INPUTS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381760"/>
            <a:ext cx="6882564" cy="4624593"/>
          </a:xfrm>
        </p:spPr>
        <p:txBody>
          <a:bodyPr vert="horz" lIns="91440" tIns="45720" rIns="91440" bIns="45720" anchor="t"/>
          <a:lstStyle/>
          <a:p>
            <a:r>
              <a:rPr lang="en-US" sz="1800" dirty="0"/>
              <a:t>Collection costs, including differences by:</a:t>
            </a:r>
          </a:p>
          <a:p>
            <a:pPr lvl="1"/>
            <a:r>
              <a:rPr lang="en-US" sz="1800" dirty="0"/>
              <a:t>Collection channel and PPP categories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Geography and density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Collection attributes - # of streams, container types</a:t>
            </a:r>
          </a:p>
          <a:p>
            <a:pPr lvl="1"/>
            <a:r>
              <a:rPr lang="en-US" sz="1800" dirty="0"/>
              <a:t>Collector type</a:t>
            </a:r>
          </a:p>
          <a:p>
            <a:pPr lvl="1"/>
            <a:r>
              <a:rPr lang="en-US" sz="1800" dirty="0"/>
              <a:t>Unique drivers of cost – e.g. receiving facility location</a:t>
            </a:r>
          </a:p>
          <a:p>
            <a:r>
              <a:rPr lang="en-US" sz="1800" dirty="0"/>
              <a:t>Program data, including performance by channel</a:t>
            </a:r>
            <a:endParaRPr lang="en-US" sz="1800" dirty="0">
              <a:cs typeface="Calibri"/>
            </a:endParaRPr>
          </a:p>
          <a:p>
            <a:r>
              <a:rPr lang="en-US" sz="1800" dirty="0"/>
              <a:t>Operational metrics, including contamination</a:t>
            </a:r>
          </a:p>
          <a:p>
            <a:r>
              <a:rPr lang="en-US" sz="1800" dirty="0"/>
              <a:t>Impact of inflation</a:t>
            </a:r>
          </a:p>
          <a:p>
            <a:r>
              <a:rPr lang="en-US" sz="1800" dirty="0"/>
              <a:t>Proposed service requirement changes</a:t>
            </a:r>
          </a:p>
          <a:p>
            <a:r>
              <a:rPr lang="en-US" sz="1800" dirty="0"/>
              <a:t>Impact of existing incentive rates/structure on incentivizing best practices, efficiencies, high collection rates, GHG reductions</a:t>
            </a:r>
          </a:p>
          <a:p>
            <a:r>
              <a:rPr lang="en-US" sz="1800" dirty="0"/>
              <a:t>Not included – collection in communities that do not meet eligibility criteria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text, outdoor, truck, tree&#10;&#10;Description automatically generated">
            <a:extLst>
              <a:ext uri="{FF2B5EF4-FFF2-40B4-BE49-F238E27FC236}">
                <a16:creationId xmlns:a16="http://schemas.microsoft.com/office/drawing/2014/main" id="{67824087-FB7C-CAA5-1B1E-93B6DAFFC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024" y="2102592"/>
            <a:ext cx="4510392" cy="30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36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5" y="618808"/>
            <a:ext cx="10852024" cy="762952"/>
          </a:xfrm>
        </p:spPr>
        <p:txBody>
          <a:bodyPr/>
          <a:lstStyle/>
          <a:p>
            <a:r>
              <a:rPr lang="en-US"/>
              <a:t>OFFSET RR VS ALIGNED RR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59" y="1522081"/>
            <a:ext cx="10504305" cy="1687284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possible methodologies:</a:t>
            </a:r>
          </a:p>
          <a:p>
            <a:pPr lvl="1"/>
            <a:r>
              <a:rPr lang="en-CA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Offset RR </a:t>
            </a:r>
            <a:r>
              <a:rPr lang="en-C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and the supplied quantity year are offset by two years, </a:t>
            </a:r>
            <a:r>
              <a:rPr lang="en-CA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used historically</a:t>
            </a:r>
          </a:p>
          <a:p>
            <a:pPr lvl="1"/>
            <a:r>
              <a:rPr lang="en-CA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Aligned RR </a:t>
            </a:r>
            <a:r>
              <a:rPr lang="en-CA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Collected quantity year is aligned with the supplied quantity year, </a:t>
            </a:r>
            <a:r>
              <a:rPr lang="en-CA" sz="16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reviewed but not recommended</a:t>
            </a:r>
            <a:endParaRPr lang="en-US" sz="1200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4E2DD-5C24-DC4F-9DD0-69F00EF5E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387" y="2518184"/>
            <a:ext cx="8133226" cy="34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2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PLAN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99355" cy="4169418"/>
          </a:xfrm>
        </p:spPr>
        <p:txBody>
          <a:bodyPr/>
          <a:lstStyle/>
          <a:p>
            <a:r>
              <a:rPr lang="en-US" dirty="0"/>
              <a:t>Plan outlines objectives, commitments and targets</a:t>
            </a:r>
          </a:p>
          <a:p>
            <a:r>
              <a:rPr lang="en-US" dirty="0"/>
              <a:t>Operational roadmap </a:t>
            </a:r>
          </a:p>
          <a:p>
            <a:r>
              <a:rPr lang="en-US" dirty="0"/>
              <a:t>5-year period and renewal cycle</a:t>
            </a:r>
          </a:p>
          <a:p>
            <a:r>
              <a:rPr lang="en-US" dirty="0"/>
              <a:t>Evergreen format</a:t>
            </a:r>
          </a:p>
          <a:p>
            <a:r>
              <a:rPr lang="en-US" dirty="0"/>
              <a:t>Timelines</a:t>
            </a:r>
          </a:p>
          <a:p>
            <a:pPr lvl="1"/>
            <a:r>
              <a:rPr lang="en-US" sz="1800" dirty="0"/>
              <a:t>Sept 30, 2022: plan posted</a:t>
            </a:r>
          </a:p>
          <a:p>
            <a:pPr lvl="1"/>
            <a:r>
              <a:rPr lang="en-US" sz="1800" dirty="0"/>
              <a:t>Oct-Dec 2022: consultation period</a:t>
            </a:r>
          </a:p>
          <a:p>
            <a:pPr lvl="1"/>
            <a:r>
              <a:rPr lang="en-US" sz="1800" dirty="0"/>
              <a:t>April 2023: plan submission to MOECCS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446233-D13A-78D3-8E41-3200D4B1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056" y="1381760"/>
            <a:ext cx="357505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174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544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CONTEXT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7460" y="1522081"/>
            <a:ext cx="6299355" cy="4169418"/>
          </a:xfrm>
        </p:spPr>
        <p:txBody>
          <a:bodyPr vert="horz" lIns="91440" tIns="45720" rIns="91440" bIns="45720" anchor="t"/>
          <a:lstStyle/>
          <a:p>
            <a:r>
              <a:rPr lang="en-US" dirty="0"/>
              <a:t>8 years of operational success and full compliance</a:t>
            </a:r>
          </a:p>
          <a:p>
            <a:r>
              <a:rPr lang="en-US" dirty="0"/>
              <a:t>Upcoming launch of comparable provincial programs</a:t>
            </a:r>
          </a:p>
          <a:p>
            <a:r>
              <a:rPr lang="en-US" dirty="0"/>
              <a:t>Recent challenges:</a:t>
            </a:r>
          </a:p>
          <a:p>
            <a:pPr lvl="1"/>
            <a:r>
              <a:rPr lang="en-US" sz="1800" dirty="0"/>
              <a:t>COVID-19 &amp; supply chain disruptions</a:t>
            </a:r>
          </a:p>
          <a:p>
            <a:pPr lvl="1"/>
            <a:r>
              <a:rPr lang="en-US" sz="1800" dirty="0"/>
              <a:t>Labour and transportation challenges</a:t>
            </a:r>
          </a:p>
          <a:p>
            <a:pPr lvl="1"/>
            <a:r>
              <a:rPr lang="en-US" sz="1800" dirty="0"/>
              <a:t>Extreme weather events</a:t>
            </a:r>
          </a:p>
          <a:p>
            <a:pPr lvl="1"/>
            <a:r>
              <a:rPr lang="en-US" sz="1800" dirty="0"/>
              <a:t>Public distrust</a:t>
            </a:r>
          </a:p>
          <a:p>
            <a:pPr lvl="1"/>
            <a:r>
              <a:rPr lang="en-US" sz="1800" dirty="0"/>
              <a:t>Inflation</a:t>
            </a:r>
          </a:p>
          <a:p>
            <a:r>
              <a:rPr lang="en-US" dirty="0"/>
              <a:t>Opportunities for:</a:t>
            </a:r>
          </a:p>
          <a:p>
            <a:pPr lvl="1"/>
            <a:r>
              <a:rPr lang="en-US" sz="1800" dirty="0"/>
              <a:t>Advancement and innovation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Building program resiliency</a:t>
            </a:r>
            <a:endParaRPr lang="en-US" sz="1800" dirty="0">
              <a:cs typeface="Calibri"/>
            </a:endParaRPr>
          </a:p>
          <a:p>
            <a:pPr lvl="1"/>
            <a:r>
              <a:rPr lang="en-US" sz="1800" dirty="0"/>
              <a:t>Driving the circular economy</a:t>
            </a:r>
          </a:p>
        </p:txBody>
      </p:sp>
      <p:pic>
        <p:nvPicPr>
          <p:cNvPr id="2050" name="Picture 2" descr="B.C. declares state of emergency in wake of devastating flooding, mudslides  | CBC News">
            <a:extLst>
              <a:ext uri="{FF2B5EF4-FFF2-40B4-BE49-F238E27FC236}">
                <a16:creationId xmlns:a16="http://schemas.microsoft.com/office/drawing/2014/main" id="{1C55A99B-C19F-FABE-4E94-29F87A204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r="8514"/>
          <a:stretch/>
        </p:blipFill>
        <p:spPr bwMode="auto">
          <a:xfrm>
            <a:off x="6622990" y="1516052"/>
            <a:ext cx="5298393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691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Collection SYSTEM</a:t>
            </a:r>
          </a:p>
        </p:txBody>
      </p:sp>
    </p:spTree>
    <p:extLst>
      <p:ext uri="{BB962C8B-B14F-4D97-AF65-F5344CB8AC3E}">
        <p14:creationId xmlns:p14="http://schemas.microsoft.com/office/powerpoint/2010/main" val="3074553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PARTNERSHIPS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74133" y="6570026"/>
            <a:ext cx="2844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rgbClr val="93999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34D7CF-BE8B-864D-8557-A8E90AC39A4A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23FDE2C-6DE4-4F95-8940-078D672EC10F}"/>
              </a:ext>
            </a:extLst>
          </p:cNvPr>
          <p:cNvGrpSpPr/>
          <p:nvPr/>
        </p:nvGrpSpPr>
        <p:grpSpPr>
          <a:xfrm>
            <a:off x="2180839" y="3901589"/>
            <a:ext cx="7684081" cy="2102255"/>
            <a:chOff x="2113351" y="3789309"/>
            <a:chExt cx="7684081" cy="210225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49D1F17-B261-4624-A7C5-3B81A8193373}"/>
                </a:ext>
              </a:extLst>
            </p:cNvPr>
            <p:cNvGrpSpPr/>
            <p:nvPr/>
          </p:nvGrpSpPr>
          <p:grpSpPr>
            <a:xfrm>
              <a:off x="2113351" y="3789309"/>
              <a:ext cx="1827417" cy="1951758"/>
              <a:chOff x="4700097" y="1571431"/>
              <a:chExt cx="1827417" cy="1951758"/>
            </a:xfrm>
          </p:grpSpPr>
          <p:sp>
            <p:nvSpPr>
              <p:cNvPr id="15" name="Service Two">
                <a:extLst>
                  <a:ext uri="{FF2B5EF4-FFF2-40B4-BE49-F238E27FC236}">
                    <a16:creationId xmlns:a16="http://schemas.microsoft.com/office/drawing/2014/main" id="{EA26A596-DABF-4C5E-987C-ACFE5DEABA82}"/>
                  </a:ext>
                </a:extLst>
              </p:cNvPr>
              <p:cNvSpPr/>
              <p:nvPr/>
            </p:nvSpPr>
            <p:spPr>
              <a:xfrm>
                <a:off x="4700097" y="2910507"/>
                <a:ext cx="1827417" cy="6126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1155700">
                  <a:lnSpc>
                    <a:spcPct val="80000"/>
                  </a:lnSpc>
                  <a:defRPr sz="3000">
                    <a:solidFill>
                      <a:srgbClr val="323C4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defRPr>
                </a:lvl1pPr>
              </a:lstStyle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RECEIVING</a:t>
                </a:r>
              </a:p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FACILITIES</a:t>
                </a:r>
              </a:p>
            </p:txBody>
          </p:sp>
          <p:pic>
            <p:nvPicPr>
              <p:cNvPr id="9" name="Graphic 8" descr="Factory">
                <a:extLst>
                  <a:ext uri="{FF2B5EF4-FFF2-40B4-BE49-F238E27FC236}">
                    <a16:creationId xmlns:a16="http://schemas.microsoft.com/office/drawing/2014/main" id="{1BF1E41C-D784-4B79-AA6C-8C980F9E6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907953" y="1571431"/>
                <a:ext cx="1298864" cy="1298864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BE9F2F7-47B3-4DD8-8462-8B2682AC502A}"/>
                </a:ext>
              </a:extLst>
            </p:cNvPr>
            <p:cNvGrpSpPr/>
            <p:nvPr/>
          </p:nvGrpSpPr>
          <p:grpSpPr>
            <a:xfrm>
              <a:off x="8230913" y="4133071"/>
              <a:ext cx="1566519" cy="1536400"/>
              <a:chOff x="4683392" y="3899984"/>
              <a:chExt cx="1566519" cy="1536400"/>
            </a:xfrm>
          </p:grpSpPr>
          <p:sp>
            <p:nvSpPr>
              <p:cNvPr id="17" name="Service Three">
                <a:extLst>
                  <a:ext uri="{FF2B5EF4-FFF2-40B4-BE49-F238E27FC236}">
                    <a16:creationId xmlns:a16="http://schemas.microsoft.com/office/drawing/2014/main" id="{52D38B75-0E4D-4345-AF04-F67D52E4CFB0}"/>
                  </a:ext>
                </a:extLst>
              </p:cNvPr>
              <p:cNvSpPr/>
              <p:nvPr/>
            </p:nvSpPr>
            <p:spPr>
              <a:xfrm>
                <a:off x="4683392" y="5133544"/>
                <a:ext cx="1566519" cy="3028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1155700">
                  <a:lnSpc>
                    <a:spcPct val="80000"/>
                  </a:lnSpc>
                  <a:defRPr sz="3000">
                    <a:solidFill>
                      <a:srgbClr val="323C4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defRPr>
                </a:lvl1pPr>
              </a:lstStyle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PRODUCERS</a:t>
                </a:r>
              </a:p>
            </p:txBody>
          </p:sp>
          <p:pic>
            <p:nvPicPr>
              <p:cNvPr id="22" name="Graphic 21" descr="Customer review">
                <a:extLst>
                  <a:ext uri="{FF2B5EF4-FFF2-40B4-BE49-F238E27FC236}">
                    <a16:creationId xmlns:a16="http://schemas.microsoft.com/office/drawing/2014/main" id="{E0FA8F88-35A9-49FE-869C-04DF54D9AE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102213" y="3899984"/>
                <a:ext cx="1129927" cy="1129927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0687A6F-EBE6-41B4-BF46-ACBC79EA7671}"/>
                </a:ext>
              </a:extLst>
            </p:cNvPr>
            <p:cNvGrpSpPr/>
            <p:nvPr/>
          </p:nvGrpSpPr>
          <p:grpSpPr>
            <a:xfrm>
              <a:off x="4567424" y="3859567"/>
              <a:ext cx="2966915" cy="2031997"/>
              <a:chOff x="1100616" y="3814909"/>
              <a:chExt cx="2966915" cy="2031997"/>
            </a:xfrm>
          </p:grpSpPr>
          <p:sp>
            <p:nvSpPr>
              <p:cNvPr id="45" name="Service Three">
                <a:extLst>
                  <a:ext uri="{FF2B5EF4-FFF2-40B4-BE49-F238E27FC236}">
                    <a16:creationId xmlns:a16="http://schemas.microsoft.com/office/drawing/2014/main" id="{DB320C18-8BE4-483C-B2C8-C60476FBBD5E}"/>
                  </a:ext>
                </a:extLst>
              </p:cNvPr>
              <p:cNvSpPr/>
              <p:nvPr/>
            </p:nvSpPr>
            <p:spPr>
              <a:xfrm>
                <a:off x="1100616" y="4958329"/>
                <a:ext cx="2966915" cy="8885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1155700">
                  <a:lnSpc>
                    <a:spcPct val="80000"/>
                  </a:lnSpc>
                  <a:defRPr sz="3000">
                    <a:solidFill>
                      <a:srgbClr val="323C4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defRPr>
                </a:lvl1pPr>
              </a:lstStyle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POST-COLLECTION </a:t>
                </a:r>
              </a:p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PARTNER</a:t>
                </a:r>
              </a:p>
            </p:txBody>
          </p:sp>
          <p:pic>
            <p:nvPicPr>
              <p:cNvPr id="53" name="Graphic 52" descr="Head with gears">
                <a:extLst>
                  <a:ext uri="{FF2B5EF4-FFF2-40B4-BE49-F238E27FC236}">
                    <a16:creationId xmlns:a16="http://schemas.microsoft.com/office/drawing/2014/main" id="{72CFB2C6-BF20-440C-9127-12EDFB943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64228" y="3814909"/>
                <a:ext cx="1129927" cy="1129927"/>
              </a:xfrm>
              <a:prstGeom prst="rect">
                <a:avLst/>
              </a:prstGeom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DFAABB1-36D6-43DB-985C-DC17EAFF9E3E}"/>
              </a:ext>
            </a:extLst>
          </p:cNvPr>
          <p:cNvGrpSpPr/>
          <p:nvPr/>
        </p:nvGrpSpPr>
        <p:grpSpPr>
          <a:xfrm>
            <a:off x="669499" y="1777811"/>
            <a:ext cx="9946063" cy="2245924"/>
            <a:chOff x="-36417" y="1686498"/>
            <a:chExt cx="9946063" cy="2245924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4CFA7E8-692B-451E-B46A-A7B05709E93F}"/>
                </a:ext>
              </a:extLst>
            </p:cNvPr>
            <p:cNvGrpSpPr/>
            <p:nvPr/>
          </p:nvGrpSpPr>
          <p:grpSpPr>
            <a:xfrm>
              <a:off x="3040093" y="1758193"/>
              <a:ext cx="2005992" cy="1788526"/>
              <a:chOff x="3040093" y="1758193"/>
              <a:chExt cx="2005992" cy="1788526"/>
            </a:xfrm>
          </p:grpSpPr>
          <p:sp>
            <p:nvSpPr>
              <p:cNvPr id="13" name="Service One">
                <a:extLst>
                  <a:ext uri="{FF2B5EF4-FFF2-40B4-BE49-F238E27FC236}">
                    <a16:creationId xmlns:a16="http://schemas.microsoft.com/office/drawing/2014/main" id="{A15C0825-4757-45B6-A6BA-371DFB1725D0}"/>
                  </a:ext>
                </a:extLst>
              </p:cNvPr>
              <p:cNvSpPr/>
              <p:nvPr/>
            </p:nvSpPr>
            <p:spPr>
              <a:xfrm>
                <a:off x="3040093" y="2953608"/>
                <a:ext cx="2005992" cy="5931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1155700">
                  <a:lnSpc>
                    <a:spcPct val="80000"/>
                  </a:lnSpc>
                  <a:defRPr sz="3000">
                    <a:solidFill>
                      <a:srgbClr val="323C4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defRPr>
                </a:lvl1pPr>
              </a:lstStyle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WASTE</a:t>
                </a:r>
              </a:p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COMPANIES</a:t>
                </a:r>
                <a:endParaRPr sz="2400" b="1">
                  <a:solidFill>
                    <a:srgbClr val="85C559"/>
                  </a:solidFill>
                </a:endParaRPr>
              </a:p>
            </p:txBody>
          </p:sp>
          <p:pic>
            <p:nvPicPr>
              <p:cNvPr id="5" name="Graphic 4" descr="Truck">
                <a:extLst>
                  <a:ext uri="{FF2B5EF4-FFF2-40B4-BE49-F238E27FC236}">
                    <a16:creationId xmlns:a16="http://schemas.microsoft.com/office/drawing/2014/main" id="{B7508B2C-4321-4B61-AFFA-5899DD365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91802" y="1758193"/>
                <a:ext cx="1250405" cy="1250405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EEB5869-8965-4964-8140-1B0817B273C6}"/>
                </a:ext>
              </a:extLst>
            </p:cNvPr>
            <p:cNvGrpSpPr/>
            <p:nvPr/>
          </p:nvGrpSpPr>
          <p:grpSpPr>
            <a:xfrm>
              <a:off x="7889478" y="2025422"/>
              <a:ext cx="2020168" cy="1403051"/>
              <a:chOff x="7824078" y="1810296"/>
              <a:chExt cx="2020168" cy="1403051"/>
            </a:xfrm>
          </p:grpSpPr>
          <p:sp>
            <p:nvSpPr>
              <p:cNvPr id="36" name="Service One">
                <a:extLst>
                  <a:ext uri="{FF2B5EF4-FFF2-40B4-BE49-F238E27FC236}">
                    <a16:creationId xmlns:a16="http://schemas.microsoft.com/office/drawing/2014/main" id="{0D03C332-EE08-4CD7-99EB-0F102381FB46}"/>
                  </a:ext>
                </a:extLst>
              </p:cNvPr>
              <p:cNvSpPr/>
              <p:nvPr/>
            </p:nvSpPr>
            <p:spPr>
              <a:xfrm>
                <a:off x="7824078" y="2910507"/>
                <a:ext cx="2020168" cy="3028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1155700">
                  <a:lnSpc>
                    <a:spcPct val="80000"/>
                  </a:lnSpc>
                  <a:defRPr sz="3000">
                    <a:solidFill>
                      <a:srgbClr val="323C4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defRPr>
                </a:lvl1pPr>
              </a:lstStyle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TRANSPORTERS</a:t>
                </a:r>
                <a:endParaRPr sz="2400" b="1">
                  <a:solidFill>
                    <a:srgbClr val="85C559"/>
                  </a:solidFill>
                </a:endParaRP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EC3586A-4C84-47E8-8C59-1935B906E3D3}"/>
                  </a:ext>
                </a:extLst>
              </p:cNvPr>
              <p:cNvGrpSpPr/>
              <p:nvPr/>
            </p:nvGrpSpPr>
            <p:grpSpPr>
              <a:xfrm>
                <a:off x="7887424" y="1810296"/>
                <a:ext cx="1893476" cy="1250406"/>
                <a:chOff x="2861783" y="1170769"/>
                <a:chExt cx="1893476" cy="1250406"/>
              </a:xfrm>
            </p:grpSpPr>
            <p:pic>
              <p:nvPicPr>
                <p:cNvPr id="38" name="Graphic 37" descr="Truck">
                  <a:extLst>
                    <a:ext uri="{FF2B5EF4-FFF2-40B4-BE49-F238E27FC236}">
                      <a16:creationId xmlns:a16="http://schemas.microsoft.com/office/drawing/2014/main" id="{A1BE6FCD-365B-4BF3-A232-10DA05AE43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 r="39718"/>
                <a:stretch/>
              </p:blipFill>
              <p:spPr>
                <a:xfrm>
                  <a:off x="2861783" y="1170770"/>
                  <a:ext cx="753777" cy="1250405"/>
                </a:xfrm>
                <a:prstGeom prst="rect">
                  <a:avLst/>
                </a:prstGeom>
              </p:spPr>
            </p:pic>
            <p:pic>
              <p:nvPicPr>
                <p:cNvPr id="40" name="Graphic 39" descr="Truck">
                  <a:extLst>
                    <a:ext uri="{FF2B5EF4-FFF2-40B4-BE49-F238E27FC236}">
                      <a16:creationId xmlns:a16="http://schemas.microsoft.com/office/drawing/2014/main" id="{FE10F88F-406F-4414-9F66-17A978A53C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 l="32720" r="38652"/>
                <a:stretch/>
              </p:blipFill>
              <p:spPr>
                <a:xfrm>
                  <a:off x="3390416" y="1170770"/>
                  <a:ext cx="641257" cy="1250405"/>
                </a:xfrm>
                <a:prstGeom prst="rect">
                  <a:avLst/>
                </a:prstGeom>
              </p:spPr>
            </p:pic>
            <p:pic>
              <p:nvPicPr>
                <p:cNvPr id="42" name="Graphic 41" descr="Truck">
                  <a:extLst>
                    <a:ext uri="{FF2B5EF4-FFF2-40B4-BE49-F238E27FC236}">
                      <a16:creationId xmlns:a16="http://schemas.microsoft.com/office/drawing/2014/main" id="{3A6F1A6A-3D53-40A8-AC05-03DD693A49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rcRect l="36844"/>
                <a:stretch/>
              </p:blipFill>
              <p:spPr>
                <a:xfrm>
                  <a:off x="3965550" y="1170769"/>
                  <a:ext cx="789709" cy="125040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087728F-977C-47BE-808F-50D3D75632E7}"/>
                </a:ext>
              </a:extLst>
            </p:cNvPr>
            <p:cNvGrpSpPr/>
            <p:nvPr/>
          </p:nvGrpSpPr>
          <p:grpSpPr>
            <a:xfrm>
              <a:off x="5743817" y="1903183"/>
              <a:ext cx="1144197" cy="1525817"/>
              <a:chOff x="7853650" y="3883881"/>
              <a:chExt cx="1144197" cy="1525817"/>
            </a:xfrm>
          </p:grpSpPr>
          <p:pic>
            <p:nvPicPr>
              <p:cNvPr id="11" name="Graphic 10" descr="Store">
                <a:extLst>
                  <a:ext uri="{FF2B5EF4-FFF2-40B4-BE49-F238E27FC236}">
                    <a16:creationId xmlns:a16="http://schemas.microsoft.com/office/drawing/2014/main" id="{3EBD4031-45DF-4176-BBDE-C2F51483E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853650" y="3883881"/>
                <a:ext cx="1144197" cy="1144197"/>
              </a:xfrm>
              <a:prstGeom prst="rect">
                <a:avLst/>
              </a:prstGeom>
            </p:spPr>
          </p:pic>
          <p:sp>
            <p:nvSpPr>
              <p:cNvPr id="64" name="Service Three">
                <a:extLst>
                  <a:ext uri="{FF2B5EF4-FFF2-40B4-BE49-F238E27FC236}">
                    <a16:creationId xmlns:a16="http://schemas.microsoft.com/office/drawing/2014/main" id="{17D483EB-6A87-459B-A19D-4A65D3BD8102}"/>
                  </a:ext>
                </a:extLst>
              </p:cNvPr>
              <p:cNvSpPr/>
              <p:nvPr/>
            </p:nvSpPr>
            <p:spPr>
              <a:xfrm>
                <a:off x="7922501" y="5106858"/>
                <a:ext cx="1006494" cy="3028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1155700">
                  <a:lnSpc>
                    <a:spcPct val="80000"/>
                  </a:lnSpc>
                  <a:defRPr sz="3000">
                    <a:solidFill>
                      <a:srgbClr val="323C4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defRPr>
                </a:lvl1pPr>
              </a:lstStyle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DEPOTS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1FFD653-54B5-49ED-8786-5C81AD22E357}"/>
                </a:ext>
              </a:extLst>
            </p:cNvPr>
            <p:cNvGrpSpPr/>
            <p:nvPr/>
          </p:nvGrpSpPr>
          <p:grpSpPr>
            <a:xfrm>
              <a:off x="-36417" y="1686498"/>
              <a:ext cx="3023585" cy="2245924"/>
              <a:chOff x="9323195" y="4429028"/>
              <a:chExt cx="3023585" cy="2245924"/>
            </a:xfrm>
          </p:grpSpPr>
          <p:sp>
            <p:nvSpPr>
              <p:cNvPr id="62" name="Service Three">
                <a:extLst>
                  <a:ext uri="{FF2B5EF4-FFF2-40B4-BE49-F238E27FC236}">
                    <a16:creationId xmlns:a16="http://schemas.microsoft.com/office/drawing/2014/main" id="{70CF3584-5A86-42F8-A1AF-22F7076186E0}"/>
                  </a:ext>
                </a:extLst>
              </p:cNvPr>
              <p:cNvSpPr/>
              <p:nvPr/>
            </p:nvSpPr>
            <p:spPr>
              <a:xfrm>
                <a:off x="9323195" y="5490910"/>
                <a:ext cx="3023585" cy="118404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 defTabSz="1155700">
                  <a:lnSpc>
                    <a:spcPct val="80000"/>
                  </a:lnSpc>
                  <a:defRPr sz="3000">
                    <a:solidFill>
                      <a:srgbClr val="323C40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defRPr>
                </a:lvl1pPr>
              </a:lstStyle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LOCAL </a:t>
                </a:r>
              </a:p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GOVERNMENT AND</a:t>
                </a:r>
              </a:p>
              <a:p>
                <a:pPr algn="ctr"/>
                <a:r>
                  <a:rPr lang="en-US" sz="2400" b="1">
                    <a:solidFill>
                      <a:srgbClr val="85C559"/>
                    </a:solidFill>
                  </a:rPr>
                  <a:t>FIRST NATIONS</a:t>
                </a:r>
              </a:p>
            </p:txBody>
          </p:sp>
          <p:pic>
            <p:nvPicPr>
              <p:cNvPr id="68" name="Graphic 67" descr="City">
                <a:extLst>
                  <a:ext uri="{FF2B5EF4-FFF2-40B4-BE49-F238E27FC236}">
                    <a16:creationId xmlns:a16="http://schemas.microsoft.com/office/drawing/2014/main" id="{B6CD4D90-E148-4C95-B7BB-BFCDC305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257876" y="4429028"/>
                <a:ext cx="1144197" cy="114419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89012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C22C0F-8EF6-4B91-9EE0-5C4A7D7331AB}"/>
              </a:ext>
            </a:extLst>
          </p:cNvPr>
          <p:cNvSpPr/>
          <p:nvPr/>
        </p:nvSpPr>
        <p:spPr>
          <a:xfrm>
            <a:off x="0" y="1286540"/>
            <a:ext cx="12191999" cy="4774018"/>
          </a:xfrm>
          <a:prstGeom prst="rect">
            <a:avLst/>
          </a:prstGeom>
          <a:solidFill>
            <a:srgbClr val="0071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33432" y="610497"/>
            <a:ext cx="9292349" cy="7629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71B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CONSISTENT MATERIAL LIST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601CD4B-1CC2-4178-829E-CD3EA299D2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7461" y="2179923"/>
            <a:ext cx="6064742" cy="1904401"/>
          </a:xfrm>
        </p:spPr>
        <p:txBody>
          <a:bodyPr/>
          <a:lstStyle/>
          <a:p>
            <a:pPr lvl="0"/>
            <a:endParaRPr lang="en-US" sz="1600"/>
          </a:p>
          <a:p>
            <a:pPr marL="0" indent="0">
              <a:buNone/>
            </a:pP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458EA3-D445-4514-B821-9C3767635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92" y="1083793"/>
            <a:ext cx="9384015" cy="48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44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DD70B4AB69354C9C98EA5A81AE824B" ma:contentTypeVersion="4" ma:contentTypeDescription="Create a new document." ma:contentTypeScope="" ma:versionID="194344ecd59fb57ccc6dfd26359ab5c6">
  <xsd:schema xmlns:xsd="http://www.w3.org/2001/XMLSchema" xmlns:xs="http://www.w3.org/2001/XMLSchema" xmlns:p="http://schemas.microsoft.com/office/2006/metadata/properties" xmlns:ns2="2e910f27-97b7-452c-9935-341fccc93d05" targetNamespace="http://schemas.microsoft.com/office/2006/metadata/properties" ma:root="true" ma:fieldsID="c86ce009db04491c45c53f2ccc5f7222" ns2:_="">
    <xsd:import namespace="2e910f27-97b7-452c-9935-341fccc93d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10f27-97b7-452c-9935-341fccc93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25B249-55E4-4A02-AD78-2246897B340A}">
  <ds:schemaRefs>
    <ds:schemaRef ds:uri="http://schemas.microsoft.com/office/2006/documentManagement/types"/>
    <ds:schemaRef ds:uri="45ed489c-07d0-4ac0-b750-d37d20f71815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dcmitype/"/>
    <ds:schemaRef ds:uri="1754ea87-c380-45ed-8672-710512649a4e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261CB31-82C6-415C-846A-419C7C5DB8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F0B56E-FFA3-4C0F-8FDD-E1A0791A44DD}"/>
</file>

<file path=docProps/app.xml><?xml version="1.0" encoding="utf-8"?>
<Properties xmlns="http://schemas.openxmlformats.org/officeDocument/2006/extended-properties" xmlns:vt="http://schemas.openxmlformats.org/officeDocument/2006/docPropsVTypes">
  <TotalTime>4864</TotalTime>
  <Words>2615</Words>
  <Application>Microsoft Office PowerPoint</Application>
  <PresentationFormat>Widescreen</PresentationFormat>
  <Paragraphs>561</Paragraphs>
  <Slides>50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Cambria Math</vt:lpstr>
      <vt:lpstr>Courier New</vt:lpstr>
      <vt:lpstr>Montserrat SemiBold</vt:lpstr>
      <vt:lpstr>Wingdings</vt:lpstr>
      <vt:lpstr>Office Theme</vt:lpstr>
      <vt:lpstr>Custom Design</vt:lpstr>
      <vt:lpstr>1_Custom Design</vt:lpstr>
      <vt:lpstr>Environmental &amp; community groups</vt:lpstr>
      <vt:lpstr>Background &amp; Context </vt:lpstr>
      <vt:lpstr>WHO WE ARE </vt:lpstr>
      <vt:lpstr>EPR AGENCY</vt:lpstr>
      <vt:lpstr>PROGRAM PLAN</vt:lpstr>
      <vt:lpstr>PLAN CONTEXT</vt:lpstr>
      <vt:lpstr>Collection SYSTEM</vt:lpstr>
      <vt:lpstr>PARTNERSHIPS</vt:lpstr>
      <vt:lpstr>PowerPoint Presentation</vt:lpstr>
      <vt:lpstr>COLLECTION STREAMS</vt:lpstr>
      <vt:lpstr>PowerPoint Presentation</vt:lpstr>
      <vt:lpstr>ACCEPTED MATERIALS</vt:lpstr>
      <vt:lpstr>CURBSIDE ELIGIBILITY CRITERIA</vt:lpstr>
      <vt:lpstr>MULTI-FAMILY ELIGIBILITY CRITERIA</vt:lpstr>
      <vt:lpstr>INTEGRATED RECYCLE BC COLLECTION SERVICES (ICS)</vt:lpstr>
      <vt:lpstr>ICS ELIGIBILITY CRITERIA</vt:lpstr>
      <vt:lpstr>FIRST NATIONS COLLECTION</vt:lpstr>
      <vt:lpstr>STREETSCAPE COLLECTION</vt:lpstr>
      <vt:lpstr>STREETSCAPE – NEXT STEPS</vt:lpstr>
      <vt:lpstr>FINANCIAL INCENTIVE PROCESS</vt:lpstr>
      <vt:lpstr>communications</vt:lpstr>
      <vt:lpstr>PROMOTION AND EDUCATION</vt:lpstr>
      <vt:lpstr>CONSISTENT MATERIAL LIST</vt:lpstr>
      <vt:lpstr>Pollution prevention hierarchy</vt:lpstr>
      <vt:lpstr>BACKGROUND</vt:lpstr>
      <vt:lpstr>PowerPoint Presentation</vt:lpstr>
      <vt:lpstr>PowerPoint Presentation</vt:lpstr>
      <vt:lpstr>Localizing Recycling End Markets</vt:lpstr>
      <vt:lpstr>Pollution Prevention Hierarchy</vt:lpstr>
      <vt:lpstr>Pollution Prevention Hierarchy</vt:lpstr>
      <vt:lpstr>Pollution Prevention Hierarchy</vt:lpstr>
      <vt:lpstr>Performance targets</vt:lpstr>
      <vt:lpstr>PROGRAM RECOVERY RATE</vt:lpstr>
      <vt:lpstr>PROGRAM RECOVERY RATE – TO DATE</vt:lpstr>
      <vt:lpstr>OFFSET RR VS ALIGNED RR</vt:lpstr>
      <vt:lpstr>PROGRAM RECOVERY RATE – NON-PPP</vt:lpstr>
      <vt:lpstr>PROGRAM RECOVERY RATE – TARGETS</vt:lpstr>
      <vt:lpstr>MATERIAL CATEGORY PERFORMANCE TARGETS</vt:lpstr>
      <vt:lpstr>OFFSET RR VS ALIGNED RR</vt:lpstr>
      <vt:lpstr>OFFSET RR VS ALIGNED RR</vt:lpstr>
      <vt:lpstr>MATERIAL CATEGORY PERFORMANCE TARGETS - NEW</vt:lpstr>
      <vt:lpstr>MATERIAL CATEGORY PERFORMANCE METHODOLOGY</vt:lpstr>
      <vt:lpstr>PROGRAM PLAN CONSULTATION</vt:lpstr>
      <vt:lpstr>Questions &amp; Discussion  </vt:lpstr>
      <vt:lpstr>ICS ELIGIBILITY: MUNICIPALITIES</vt:lpstr>
      <vt:lpstr>ICS ELIGIBILITY: SMALL &amp; ISLAND COMMUNITIES</vt:lpstr>
      <vt:lpstr>COST STUDY PROCESS</vt:lpstr>
      <vt:lpstr>COST STUDY INPUTS</vt:lpstr>
      <vt:lpstr>OFFSET RR VS ALIGNED RR</vt:lpstr>
      <vt:lpstr>PowerPoint Presentation</vt:lpstr>
    </vt:vector>
  </TitlesOfParts>
  <Company>elemental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lizzie</dc:creator>
  <cp:lastModifiedBy>Jordan Best</cp:lastModifiedBy>
  <cp:revision>123</cp:revision>
  <cp:lastPrinted>2016-11-21T23:54:19Z</cp:lastPrinted>
  <dcterms:created xsi:type="dcterms:W3CDTF">2016-11-21T17:16:56Z</dcterms:created>
  <dcterms:modified xsi:type="dcterms:W3CDTF">2022-11-16T17:09:42Z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0x0101002CDD70B4AB69354C9C98EA5A81AE824B</vt:lpwstr>
  </property>
  <property fmtid="{D5CDD505-2E9C-101B-9397-08002B2CF9AE}" pid="3" name="MediaServiceImageTags">
    <vt:lpwstr/>
  </property>
</Properties>
</file>