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4"/>
    <p:sldMasterId id="2147483656" r:id="rId5"/>
    <p:sldMasterId id="2147483657" r:id="rId6"/>
  </p:sldMasterIdLst>
  <p:notesMasterIdLst>
    <p:notesMasterId r:id="rId17"/>
  </p:notesMasterIdLst>
  <p:handoutMasterIdLst>
    <p:handoutMasterId r:id="rId18"/>
  </p:handoutMasterIdLst>
  <p:sldIdLst>
    <p:sldId id="265" r:id="rId7"/>
    <p:sldId id="267" r:id="rId8"/>
    <p:sldId id="361" r:id="rId9"/>
    <p:sldId id="270" r:id="rId10"/>
    <p:sldId id="272" r:id="rId11"/>
    <p:sldId id="273" r:id="rId12"/>
    <p:sldId id="376" r:id="rId13"/>
    <p:sldId id="286" r:id="rId14"/>
    <p:sldId id="309" r:id="rId15"/>
    <p:sldId id="26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56" userDrawn="1">
          <p15:clr>
            <a:srgbClr val="A4A3A4"/>
          </p15:clr>
        </p15:guide>
        <p15:guide id="2" pos="2055" userDrawn="1">
          <p15:clr>
            <a:srgbClr val="A4A3A4"/>
          </p15:clr>
        </p15:guide>
        <p15:guide id="3" pos="5595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06754BF-3F5C-A3F8-BF5A-D60AFEB5AAA3}" name="Tamara Burns" initials="TB" userId="S::tburns@recyclebc.ca::5e278b56-e777-4dd1-b74f-355fc54d95ec" providerId="AD"/>
  <p188:author id="{4B7FBEC4-4EEF-632F-F6BE-04C3DCE30AC2}" name="Sam Baker" initials="SB" userId="S::SBaker@recyclebc.ca::052c59f8-a70e-472c-85b1-792f82cbf5d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5DAA"/>
    <a:srgbClr val="85C559"/>
    <a:srgbClr val="93999E"/>
    <a:srgbClr val="21C559"/>
    <a:srgbClr val="0071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283" autoAdjust="0"/>
  </p:normalViewPr>
  <p:slideViewPr>
    <p:cSldViewPr snapToGrid="0" snapToObjects="1" showGuides="1">
      <p:cViewPr varScale="1">
        <p:scale>
          <a:sx n="107" d="100"/>
          <a:sy n="107" d="100"/>
        </p:scale>
        <p:origin x="714" y="114"/>
      </p:cViewPr>
      <p:guideLst>
        <p:guide orient="horz" pos="3456"/>
        <p:guide pos="2055"/>
        <p:guide pos="559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dan Best" userId="6dcc8d89-163e-4d54-813a-b410295e2488" providerId="ADAL" clId="{A9FC9748-80CC-44FD-8348-972DA252A0A7}"/>
    <pc:docChg chg="delSld modSld">
      <pc:chgData name="Jordan Best" userId="6dcc8d89-163e-4d54-813a-b410295e2488" providerId="ADAL" clId="{A9FC9748-80CC-44FD-8348-972DA252A0A7}" dt="2022-11-15T18:18:13.690" v="47" actId="47"/>
      <pc:docMkLst>
        <pc:docMk/>
      </pc:docMkLst>
      <pc:sldChg chg="modSp mod">
        <pc:chgData name="Jordan Best" userId="6dcc8d89-163e-4d54-813a-b410295e2488" providerId="ADAL" clId="{A9FC9748-80CC-44FD-8348-972DA252A0A7}" dt="2022-11-15T18:15:51.209" v="19" actId="20577"/>
        <pc:sldMkLst>
          <pc:docMk/>
          <pc:sldMk cId="3961730987" sldId="265"/>
        </pc:sldMkLst>
        <pc:spChg chg="mod">
          <ac:chgData name="Jordan Best" userId="6dcc8d89-163e-4d54-813a-b410295e2488" providerId="ADAL" clId="{A9FC9748-80CC-44FD-8348-972DA252A0A7}" dt="2022-11-15T18:15:47.183" v="18" actId="20577"/>
          <ac:spMkLst>
            <pc:docMk/>
            <pc:sldMk cId="3961730987" sldId="265"/>
            <ac:spMk id="2" creationId="{00000000-0000-0000-0000-000000000000}"/>
          </ac:spMkLst>
        </pc:spChg>
        <pc:spChg chg="mod">
          <ac:chgData name="Jordan Best" userId="6dcc8d89-163e-4d54-813a-b410295e2488" providerId="ADAL" clId="{A9FC9748-80CC-44FD-8348-972DA252A0A7}" dt="2022-11-15T18:15:51.209" v="19" actId="20577"/>
          <ac:spMkLst>
            <pc:docMk/>
            <pc:sldMk cId="3961730987" sldId="265"/>
            <ac:spMk id="4" creationId="{00000000-0000-0000-0000-000000000000}"/>
          </ac:spMkLst>
        </pc:spChg>
      </pc:sldChg>
      <pc:sldChg chg="del">
        <pc:chgData name="Jordan Best" userId="6dcc8d89-163e-4d54-813a-b410295e2488" providerId="ADAL" clId="{A9FC9748-80CC-44FD-8348-972DA252A0A7}" dt="2022-11-15T18:18:01.762" v="32" actId="47"/>
        <pc:sldMkLst>
          <pc:docMk/>
          <pc:sldMk cId="1174980775" sldId="269"/>
        </pc:sldMkLst>
      </pc:sldChg>
      <pc:sldChg chg="del">
        <pc:chgData name="Jordan Best" userId="6dcc8d89-163e-4d54-813a-b410295e2488" providerId="ADAL" clId="{A9FC9748-80CC-44FD-8348-972DA252A0A7}" dt="2022-11-15T18:17:21.384" v="20" actId="47"/>
        <pc:sldMkLst>
          <pc:docMk/>
          <pc:sldMk cId="3741691321" sldId="271"/>
        </pc:sldMkLst>
      </pc:sldChg>
      <pc:sldChg chg="del">
        <pc:chgData name="Jordan Best" userId="6dcc8d89-163e-4d54-813a-b410295e2488" providerId="ADAL" clId="{A9FC9748-80CC-44FD-8348-972DA252A0A7}" dt="2022-11-15T18:17:31.976" v="21" actId="47"/>
        <pc:sldMkLst>
          <pc:docMk/>
          <pc:sldMk cId="2165632782" sldId="274"/>
        </pc:sldMkLst>
      </pc:sldChg>
      <pc:sldChg chg="del">
        <pc:chgData name="Jordan Best" userId="6dcc8d89-163e-4d54-813a-b410295e2488" providerId="ADAL" clId="{A9FC9748-80CC-44FD-8348-972DA252A0A7}" dt="2022-11-15T18:17:32.598" v="22" actId="47"/>
        <pc:sldMkLst>
          <pc:docMk/>
          <pc:sldMk cId="1166916703" sldId="276"/>
        </pc:sldMkLst>
      </pc:sldChg>
      <pc:sldChg chg="del">
        <pc:chgData name="Jordan Best" userId="6dcc8d89-163e-4d54-813a-b410295e2488" providerId="ADAL" clId="{A9FC9748-80CC-44FD-8348-972DA252A0A7}" dt="2022-11-15T18:17:35.713" v="23" actId="47"/>
        <pc:sldMkLst>
          <pc:docMk/>
          <pc:sldMk cId="1514553953" sldId="277"/>
        </pc:sldMkLst>
      </pc:sldChg>
      <pc:sldChg chg="del">
        <pc:chgData name="Jordan Best" userId="6dcc8d89-163e-4d54-813a-b410295e2488" providerId="ADAL" clId="{A9FC9748-80CC-44FD-8348-972DA252A0A7}" dt="2022-11-15T18:17:36.291" v="24" actId="47"/>
        <pc:sldMkLst>
          <pc:docMk/>
          <pc:sldMk cId="3064424614" sldId="278"/>
        </pc:sldMkLst>
      </pc:sldChg>
      <pc:sldChg chg="del">
        <pc:chgData name="Jordan Best" userId="6dcc8d89-163e-4d54-813a-b410295e2488" providerId="ADAL" clId="{A9FC9748-80CC-44FD-8348-972DA252A0A7}" dt="2022-11-15T18:17:36.985" v="25" actId="47"/>
        <pc:sldMkLst>
          <pc:docMk/>
          <pc:sldMk cId="2513095324" sldId="279"/>
        </pc:sldMkLst>
      </pc:sldChg>
      <pc:sldChg chg="del">
        <pc:chgData name="Jordan Best" userId="6dcc8d89-163e-4d54-813a-b410295e2488" providerId="ADAL" clId="{A9FC9748-80CC-44FD-8348-972DA252A0A7}" dt="2022-11-15T18:17:37.925" v="26" actId="47"/>
        <pc:sldMkLst>
          <pc:docMk/>
          <pc:sldMk cId="3497294858" sldId="280"/>
        </pc:sldMkLst>
      </pc:sldChg>
      <pc:sldChg chg="del">
        <pc:chgData name="Jordan Best" userId="6dcc8d89-163e-4d54-813a-b410295e2488" providerId="ADAL" clId="{A9FC9748-80CC-44FD-8348-972DA252A0A7}" dt="2022-11-15T18:17:38.462" v="27" actId="47"/>
        <pc:sldMkLst>
          <pc:docMk/>
          <pc:sldMk cId="3666073679" sldId="283"/>
        </pc:sldMkLst>
      </pc:sldChg>
      <pc:sldChg chg="del">
        <pc:chgData name="Jordan Best" userId="6dcc8d89-163e-4d54-813a-b410295e2488" providerId="ADAL" clId="{A9FC9748-80CC-44FD-8348-972DA252A0A7}" dt="2022-11-15T18:17:41.985" v="28" actId="47"/>
        <pc:sldMkLst>
          <pc:docMk/>
          <pc:sldMk cId="4213915746" sldId="285"/>
        </pc:sldMkLst>
      </pc:sldChg>
      <pc:sldChg chg="del">
        <pc:chgData name="Jordan Best" userId="6dcc8d89-163e-4d54-813a-b410295e2488" providerId="ADAL" clId="{A9FC9748-80CC-44FD-8348-972DA252A0A7}" dt="2022-11-15T18:18:01.762" v="32" actId="47"/>
        <pc:sldMkLst>
          <pc:docMk/>
          <pc:sldMk cId="650012541" sldId="287"/>
        </pc:sldMkLst>
      </pc:sldChg>
      <pc:sldChg chg="del">
        <pc:chgData name="Jordan Best" userId="6dcc8d89-163e-4d54-813a-b410295e2488" providerId="ADAL" clId="{A9FC9748-80CC-44FD-8348-972DA252A0A7}" dt="2022-11-15T18:17:42.739" v="29" actId="47"/>
        <pc:sldMkLst>
          <pc:docMk/>
          <pc:sldMk cId="1282176011" sldId="288"/>
        </pc:sldMkLst>
      </pc:sldChg>
      <pc:sldChg chg="del">
        <pc:chgData name="Jordan Best" userId="6dcc8d89-163e-4d54-813a-b410295e2488" providerId="ADAL" clId="{A9FC9748-80CC-44FD-8348-972DA252A0A7}" dt="2022-11-15T18:17:52.791" v="30" actId="47"/>
        <pc:sldMkLst>
          <pc:docMk/>
          <pc:sldMk cId="4108116790" sldId="289"/>
        </pc:sldMkLst>
      </pc:sldChg>
      <pc:sldChg chg="del">
        <pc:chgData name="Jordan Best" userId="6dcc8d89-163e-4d54-813a-b410295e2488" providerId="ADAL" clId="{A9FC9748-80CC-44FD-8348-972DA252A0A7}" dt="2022-11-15T18:17:53.472" v="31" actId="47"/>
        <pc:sldMkLst>
          <pc:docMk/>
          <pc:sldMk cId="1194020965" sldId="290"/>
        </pc:sldMkLst>
      </pc:sldChg>
      <pc:sldChg chg="del">
        <pc:chgData name="Jordan Best" userId="6dcc8d89-163e-4d54-813a-b410295e2488" providerId="ADAL" clId="{A9FC9748-80CC-44FD-8348-972DA252A0A7}" dt="2022-11-15T18:18:01.762" v="32" actId="47"/>
        <pc:sldMkLst>
          <pc:docMk/>
          <pc:sldMk cId="738323605" sldId="291"/>
        </pc:sldMkLst>
      </pc:sldChg>
      <pc:sldChg chg="del">
        <pc:chgData name="Jordan Best" userId="6dcc8d89-163e-4d54-813a-b410295e2488" providerId="ADAL" clId="{A9FC9748-80CC-44FD-8348-972DA252A0A7}" dt="2022-11-15T18:18:01.762" v="32" actId="47"/>
        <pc:sldMkLst>
          <pc:docMk/>
          <pc:sldMk cId="2024180848" sldId="293"/>
        </pc:sldMkLst>
      </pc:sldChg>
      <pc:sldChg chg="del">
        <pc:chgData name="Jordan Best" userId="6dcc8d89-163e-4d54-813a-b410295e2488" providerId="ADAL" clId="{A9FC9748-80CC-44FD-8348-972DA252A0A7}" dt="2022-11-15T18:18:01.762" v="32" actId="47"/>
        <pc:sldMkLst>
          <pc:docMk/>
          <pc:sldMk cId="1634611629" sldId="294"/>
        </pc:sldMkLst>
      </pc:sldChg>
      <pc:sldChg chg="del">
        <pc:chgData name="Jordan Best" userId="6dcc8d89-163e-4d54-813a-b410295e2488" providerId="ADAL" clId="{A9FC9748-80CC-44FD-8348-972DA252A0A7}" dt="2022-11-15T18:18:01.762" v="32" actId="47"/>
        <pc:sldMkLst>
          <pc:docMk/>
          <pc:sldMk cId="945164898" sldId="295"/>
        </pc:sldMkLst>
      </pc:sldChg>
      <pc:sldChg chg="del">
        <pc:chgData name="Jordan Best" userId="6dcc8d89-163e-4d54-813a-b410295e2488" providerId="ADAL" clId="{A9FC9748-80CC-44FD-8348-972DA252A0A7}" dt="2022-11-15T18:18:01.762" v="32" actId="47"/>
        <pc:sldMkLst>
          <pc:docMk/>
          <pc:sldMk cId="3796615452" sldId="296"/>
        </pc:sldMkLst>
      </pc:sldChg>
      <pc:sldChg chg="del">
        <pc:chgData name="Jordan Best" userId="6dcc8d89-163e-4d54-813a-b410295e2488" providerId="ADAL" clId="{A9FC9748-80CC-44FD-8348-972DA252A0A7}" dt="2022-11-15T18:18:02.995" v="33" actId="47"/>
        <pc:sldMkLst>
          <pc:docMk/>
          <pc:sldMk cId="111064386" sldId="297"/>
        </pc:sldMkLst>
      </pc:sldChg>
      <pc:sldChg chg="del">
        <pc:chgData name="Jordan Best" userId="6dcc8d89-163e-4d54-813a-b410295e2488" providerId="ADAL" clId="{A9FC9748-80CC-44FD-8348-972DA252A0A7}" dt="2022-11-15T18:18:03.498" v="34" actId="47"/>
        <pc:sldMkLst>
          <pc:docMk/>
          <pc:sldMk cId="587416223" sldId="298"/>
        </pc:sldMkLst>
      </pc:sldChg>
      <pc:sldChg chg="del">
        <pc:chgData name="Jordan Best" userId="6dcc8d89-163e-4d54-813a-b410295e2488" providerId="ADAL" clId="{A9FC9748-80CC-44FD-8348-972DA252A0A7}" dt="2022-11-15T18:18:03.849" v="35" actId="47"/>
        <pc:sldMkLst>
          <pc:docMk/>
          <pc:sldMk cId="1581523926" sldId="299"/>
        </pc:sldMkLst>
      </pc:sldChg>
      <pc:sldChg chg="del">
        <pc:chgData name="Jordan Best" userId="6dcc8d89-163e-4d54-813a-b410295e2488" providerId="ADAL" clId="{A9FC9748-80CC-44FD-8348-972DA252A0A7}" dt="2022-11-15T18:18:04.784" v="36" actId="47"/>
        <pc:sldMkLst>
          <pc:docMk/>
          <pc:sldMk cId="2214653714" sldId="300"/>
        </pc:sldMkLst>
      </pc:sldChg>
      <pc:sldChg chg="del">
        <pc:chgData name="Jordan Best" userId="6dcc8d89-163e-4d54-813a-b410295e2488" providerId="ADAL" clId="{A9FC9748-80CC-44FD-8348-972DA252A0A7}" dt="2022-11-15T18:18:05.254" v="38" actId="47"/>
        <pc:sldMkLst>
          <pc:docMk/>
          <pc:sldMk cId="336422440" sldId="301"/>
        </pc:sldMkLst>
      </pc:sldChg>
      <pc:sldChg chg="del">
        <pc:chgData name="Jordan Best" userId="6dcc8d89-163e-4d54-813a-b410295e2488" providerId="ADAL" clId="{A9FC9748-80CC-44FD-8348-972DA252A0A7}" dt="2022-11-15T18:18:06.642" v="40" actId="47"/>
        <pc:sldMkLst>
          <pc:docMk/>
          <pc:sldMk cId="2522875059" sldId="303"/>
        </pc:sldMkLst>
      </pc:sldChg>
      <pc:sldChg chg="del">
        <pc:chgData name="Jordan Best" userId="6dcc8d89-163e-4d54-813a-b410295e2488" providerId="ADAL" clId="{A9FC9748-80CC-44FD-8348-972DA252A0A7}" dt="2022-11-15T18:18:06.787" v="41" actId="47"/>
        <pc:sldMkLst>
          <pc:docMk/>
          <pc:sldMk cId="3356163140" sldId="304"/>
        </pc:sldMkLst>
      </pc:sldChg>
      <pc:sldChg chg="del">
        <pc:chgData name="Jordan Best" userId="6dcc8d89-163e-4d54-813a-b410295e2488" providerId="ADAL" clId="{A9FC9748-80CC-44FD-8348-972DA252A0A7}" dt="2022-11-15T18:18:07.014" v="42" actId="47"/>
        <pc:sldMkLst>
          <pc:docMk/>
          <pc:sldMk cId="1324022947" sldId="305"/>
        </pc:sldMkLst>
      </pc:sldChg>
      <pc:sldChg chg="del">
        <pc:chgData name="Jordan Best" userId="6dcc8d89-163e-4d54-813a-b410295e2488" providerId="ADAL" clId="{A9FC9748-80CC-44FD-8348-972DA252A0A7}" dt="2022-11-15T18:18:08.234" v="43" actId="47"/>
        <pc:sldMkLst>
          <pc:docMk/>
          <pc:sldMk cId="373012710" sldId="306"/>
        </pc:sldMkLst>
      </pc:sldChg>
      <pc:sldChg chg="del">
        <pc:chgData name="Jordan Best" userId="6dcc8d89-163e-4d54-813a-b410295e2488" providerId="ADAL" clId="{A9FC9748-80CC-44FD-8348-972DA252A0A7}" dt="2022-11-15T18:18:08.507" v="44" actId="47"/>
        <pc:sldMkLst>
          <pc:docMk/>
          <pc:sldMk cId="2720270997" sldId="307"/>
        </pc:sldMkLst>
      </pc:sldChg>
      <pc:sldChg chg="del">
        <pc:chgData name="Jordan Best" userId="6dcc8d89-163e-4d54-813a-b410295e2488" providerId="ADAL" clId="{A9FC9748-80CC-44FD-8348-972DA252A0A7}" dt="2022-11-15T18:18:13.690" v="47" actId="47"/>
        <pc:sldMkLst>
          <pc:docMk/>
          <pc:sldMk cId="1271623202" sldId="308"/>
        </pc:sldMkLst>
      </pc:sldChg>
      <pc:sldChg chg="del">
        <pc:chgData name="Jordan Best" userId="6dcc8d89-163e-4d54-813a-b410295e2488" providerId="ADAL" clId="{A9FC9748-80CC-44FD-8348-972DA252A0A7}" dt="2022-11-15T18:18:05.032" v="37" actId="47"/>
        <pc:sldMkLst>
          <pc:docMk/>
          <pc:sldMk cId="3019840339" sldId="377"/>
        </pc:sldMkLst>
      </pc:sldChg>
      <pc:sldChg chg="del">
        <pc:chgData name="Jordan Best" userId="6dcc8d89-163e-4d54-813a-b410295e2488" providerId="ADAL" clId="{A9FC9748-80CC-44FD-8348-972DA252A0A7}" dt="2022-11-15T18:18:12.064" v="45" actId="47"/>
        <pc:sldMkLst>
          <pc:docMk/>
          <pc:sldMk cId="2660745373" sldId="382"/>
        </pc:sldMkLst>
      </pc:sldChg>
      <pc:sldChg chg="del">
        <pc:chgData name="Jordan Best" userId="6dcc8d89-163e-4d54-813a-b410295e2488" providerId="ADAL" clId="{A9FC9748-80CC-44FD-8348-972DA252A0A7}" dt="2022-11-15T18:18:13.409" v="46" actId="47"/>
        <pc:sldMkLst>
          <pc:docMk/>
          <pc:sldMk cId="2284700629" sldId="383"/>
        </pc:sldMkLst>
      </pc:sldChg>
      <pc:sldChg chg="del">
        <pc:chgData name="Jordan Best" userId="6dcc8d89-163e-4d54-813a-b410295e2488" providerId="ADAL" clId="{A9FC9748-80CC-44FD-8348-972DA252A0A7}" dt="2022-11-15T18:18:05.473" v="39" actId="47"/>
        <pc:sldMkLst>
          <pc:docMk/>
          <pc:sldMk cId="3358480796" sldId="38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294515-F889-874D-917D-623A068C8CCC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E52851-8950-EC4E-9BF1-D58D9166A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8577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630D87-D682-A04C-AC57-FD59B332F260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88BA13-6C4F-FF44-BA21-7721048C9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7750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7338" y="690563"/>
            <a:ext cx="6134100" cy="345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8BA13-6C4F-FF44-BA21-7721048C93E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331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8BA13-6C4F-FF44-BA21-7721048C93E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814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1441" y="567055"/>
            <a:ext cx="9495367" cy="712316"/>
          </a:xfrm>
          <a:prstGeom prst="rect">
            <a:avLst/>
          </a:prstGeom>
        </p:spPr>
        <p:txBody>
          <a:bodyPr/>
          <a:lstStyle>
            <a:lvl1pPr algn="l">
              <a:defRPr sz="5000" b="1" cap="all" baseline="0">
                <a:solidFill>
                  <a:srgbClr val="0071B6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1439" y="1281266"/>
            <a:ext cx="7571740" cy="49918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>
                <a:solidFill>
                  <a:srgbClr val="85C55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61438" y="1780449"/>
            <a:ext cx="5855580" cy="55118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 cap="all">
                <a:solidFill>
                  <a:srgbClr val="85C559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892431" y="6099485"/>
            <a:ext cx="7299569" cy="0"/>
          </a:xfrm>
          <a:prstGeom prst="line">
            <a:avLst/>
          </a:prstGeom>
          <a:ln w="19050">
            <a:solidFill>
              <a:srgbClr val="0071B6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RECYCLEBC_LOGOV_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63" y="3485116"/>
            <a:ext cx="3884625" cy="261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918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861029" y="2818823"/>
            <a:ext cx="5891953" cy="712316"/>
          </a:xfrm>
          <a:prstGeom prst="rect">
            <a:avLst/>
          </a:prstGeom>
        </p:spPr>
        <p:txBody>
          <a:bodyPr/>
          <a:lstStyle>
            <a:lvl1pPr algn="l">
              <a:defRPr sz="5000" b="1" cap="all" baseline="0">
                <a:solidFill>
                  <a:srgbClr val="0071B6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61028" y="3536780"/>
            <a:ext cx="5891953" cy="49918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>
                <a:solidFill>
                  <a:srgbClr val="85C55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Subtitle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7A2F1-CB97-804E-A52A-239E4BF2CBE9}" type="datetime4">
              <a:rPr lang="en-CA" smtClean="0"/>
              <a:t>November 15, 2022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4D7CF-BE8B-864D-8557-A8E90AC39A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25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1435" y="618808"/>
            <a:ext cx="9788677" cy="762952"/>
          </a:xfrm>
          <a:prstGeom prst="rect">
            <a:avLst/>
          </a:prstGeom>
        </p:spPr>
        <p:txBody>
          <a:bodyPr/>
          <a:lstStyle>
            <a:lvl1pPr algn="l">
              <a:defRPr sz="4000" b="1" baseline="0">
                <a:solidFill>
                  <a:srgbClr val="0071B6"/>
                </a:solidFill>
              </a:defRPr>
            </a:lvl1pPr>
          </a:lstStyle>
          <a:p>
            <a:r>
              <a:rPr lang="en-US" dirty="0"/>
              <a:t>BODY SLIDE 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77460" y="1522081"/>
            <a:ext cx="9788677" cy="626723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85C559"/>
              </a:buClr>
              <a:buSzPct val="61000"/>
              <a:buFont typeface="Wingdings" charset="2"/>
              <a:buChar char=""/>
              <a:defRPr sz="2000"/>
            </a:lvl1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6995C5C-EBDC-3946-95CA-6A26758647B9}" type="datetime4">
              <a:rPr lang="en-CA" smtClean="0"/>
              <a:t>November 15, 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F34D7CF-BE8B-864D-8557-A8E90AC39A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9" hasCustomPrompt="1"/>
          </p:nvPr>
        </p:nvSpPr>
        <p:spPr>
          <a:xfrm>
            <a:off x="477460" y="2179925"/>
            <a:ext cx="9740053" cy="1904401"/>
          </a:xfrm>
          <a:prstGeom prst="rect">
            <a:avLst/>
          </a:prstGeom>
        </p:spPr>
        <p:txBody>
          <a:bodyPr vert="horz"/>
          <a:lstStyle>
            <a:lvl1pPr marL="285750" indent="-285750">
              <a:buClr>
                <a:srgbClr val="0071B6"/>
              </a:buClr>
              <a:buSzPct val="134000"/>
              <a:buFont typeface="Arial"/>
              <a:buChar char="•"/>
              <a:defRPr sz="1800" baseline="0"/>
            </a:lvl1pPr>
            <a:lvl2pPr marL="742950" indent="-285750">
              <a:buClrTx/>
              <a:buSzPct val="85000"/>
              <a:buFont typeface="Courier New"/>
              <a:buChar char="o"/>
              <a:defRPr sz="1400" baseline="0"/>
            </a:lvl2pPr>
          </a:lstStyle>
          <a:p>
            <a:pPr lvl="0"/>
            <a:r>
              <a:rPr lang="en-US" dirty="0"/>
              <a:t>First Bullet Level</a:t>
            </a:r>
          </a:p>
          <a:p>
            <a:pPr lvl="1"/>
            <a:r>
              <a:rPr lang="en-US" dirty="0"/>
              <a:t>Second Bullet Level</a:t>
            </a:r>
          </a:p>
          <a:p>
            <a:pPr lvl="1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1252658"/>
            <a:ext cx="12192000" cy="0"/>
          </a:xfrm>
          <a:prstGeom prst="line">
            <a:avLst/>
          </a:prstGeom>
          <a:ln w="19050">
            <a:solidFill>
              <a:srgbClr val="0071B6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109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D932-1136-414E-9890-90C94A9D567D}" type="datetime4">
              <a:rPr lang="en-CA" smtClean="0"/>
              <a:t>November 15,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4D7CF-BE8B-864D-8557-A8E90AC39A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4582543" y="3844636"/>
            <a:ext cx="3026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Making a difference together.</a:t>
            </a:r>
          </a:p>
        </p:txBody>
      </p:sp>
      <p:pic>
        <p:nvPicPr>
          <p:cNvPr id="18" name="Picture 17" descr="RECYCLEBC_LOGOV_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104" y="1657443"/>
            <a:ext cx="2851792" cy="1920206"/>
          </a:xfrm>
          <a:prstGeom prst="rect">
            <a:avLst/>
          </a:prstGeom>
        </p:spPr>
      </p:pic>
      <p:grpSp>
        <p:nvGrpSpPr>
          <p:cNvPr id="19" name="Group 18"/>
          <p:cNvGrpSpPr/>
          <p:nvPr userDrawn="1"/>
        </p:nvGrpSpPr>
        <p:grpSpPr>
          <a:xfrm>
            <a:off x="3928329" y="4890668"/>
            <a:ext cx="4335342" cy="351643"/>
            <a:chOff x="2265137" y="5157944"/>
            <a:chExt cx="4335342" cy="351643"/>
          </a:xfrm>
        </p:grpSpPr>
        <p:sp>
          <p:nvSpPr>
            <p:cNvPr id="20" name="TextBox 19"/>
            <p:cNvSpPr txBox="1"/>
            <p:nvPr userDrawn="1"/>
          </p:nvSpPr>
          <p:spPr>
            <a:xfrm>
              <a:off x="2560550" y="5201810"/>
              <a:ext cx="15440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/>
                <a:t>RecycleBC.ca</a:t>
              </a:r>
              <a:endParaRPr lang="en-US" sz="1400" dirty="0"/>
            </a:p>
          </p:txBody>
        </p:sp>
        <p:sp>
          <p:nvSpPr>
            <p:cNvPr id="21" name="TextBox 20"/>
            <p:cNvSpPr txBox="1"/>
            <p:nvPr userDrawn="1"/>
          </p:nvSpPr>
          <p:spPr>
            <a:xfrm>
              <a:off x="4033746" y="5198122"/>
              <a:ext cx="13682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@</a:t>
              </a:r>
              <a:r>
                <a:rPr lang="en-US" sz="1400" dirty="0" err="1"/>
                <a:t>RecycleBC</a:t>
              </a:r>
              <a:endParaRPr lang="en-US" sz="1400" dirty="0"/>
            </a:p>
          </p:txBody>
        </p:sp>
        <p:sp>
          <p:nvSpPr>
            <p:cNvPr id="23" name="TextBox 22"/>
            <p:cNvSpPr txBox="1"/>
            <p:nvPr userDrawn="1"/>
          </p:nvSpPr>
          <p:spPr>
            <a:xfrm>
              <a:off x="5513630" y="5197222"/>
              <a:ext cx="10868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@</a:t>
              </a:r>
              <a:r>
                <a:rPr lang="en-US" sz="1400" dirty="0" err="1"/>
                <a:t>RecycleBC</a:t>
              </a:r>
              <a:endParaRPr lang="en-US" sz="1400" dirty="0"/>
            </a:p>
          </p:txBody>
        </p:sp>
        <p:pic>
          <p:nvPicPr>
            <p:cNvPr id="24" name="Picture 23" descr="TWITTER.jp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6013" y="5157944"/>
              <a:ext cx="348558" cy="351643"/>
            </a:xfrm>
            <a:prstGeom prst="rect">
              <a:avLst/>
            </a:prstGeom>
          </p:spPr>
        </p:pic>
        <p:pic>
          <p:nvPicPr>
            <p:cNvPr id="25" name="Picture 24" descr="websiteicon.jpg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5137" y="5157944"/>
              <a:ext cx="348558" cy="351643"/>
            </a:xfrm>
            <a:prstGeom prst="rect">
              <a:avLst/>
            </a:prstGeom>
          </p:spPr>
        </p:pic>
        <p:pic>
          <p:nvPicPr>
            <p:cNvPr id="26" name="Picture 25" descr="facebook.jpg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2787" y="5157944"/>
              <a:ext cx="348558" cy="3516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3213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7" y="5892800"/>
            <a:ext cx="12189884" cy="965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4133" y="6457307"/>
            <a:ext cx="2844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93999E"/>
                </a:solidFill>
              </a:defRPr>
            </a:lvl1pPr>
          </a:lstStyle>
          <a:p>
            <a:fld id="{1F34D7CF-BE8B-864D-8557-A8E90AC39A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2"/>
          </p:nvPr>
        </p:nvSpPr>
        <p:spPr>
          <a:xfrm>
            <a:off x="474133" y="6258867"/>
            <a:ext cx="2844800" cy="2427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 cap="all">
                <a:solidFill>
                  <a:srgbClr val="93999E"/>
                </a:solidFill>
              </a:defRPr>
            </a:lvl1pPr>
          </a:lstStyle>
          <a:p>
            <a:fld id="{8E62FA2B-1913-9A4C-A9EB-C28A762E030F}" type="datetime4">
              <a:rPr lang="en-CA" smtClean="0"/>
              <a:t>November 15, 2022</a:t>
            </a:fld>
            <a:endParaRPr lang="en-US" dirty="0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74133" y="6123135"/>
            <a:ext cx="3860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245528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Clr>
          <a:srgbClr val="0071B6"/>
        </a:buClr>
        <a:buSzPct val="100000"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71B6"/>
        </a:buClr>
        <a:buSzPct val="100000"/>
        <a:buFontTx/>
        <a:buBlip>
          <a:blip r:embed="rId3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 userDrawn="1"/>
        </p:nvCxnSpPr>
        <p:spPr>
          <a:xfrm>
            <a:off x="0" y="6099485"/>
            <a:ext cx="12192000" cy="0"/>
          </a:xfrm>
          <a:prstGeom prst="line">
            <a:avLst/>
          </a:prstGeom>
          <a:ln w="19050">
            <a:solidFill>
              <a:srgbClr val="0071B6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4133" y="6570028"/>
            <a:ext cx="2844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93999E"/>
                </a:solidFill>
              </a:defRPr>
            </a:lvl1pPr>
          </a:lstStyle>
          <a:p>
            <a:fld id="{1F34D7CF-BE8B-864D-8557-A8E90AC39A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474133" y="6371587"/>
            <a:ext cx="2844800" cy="2427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 cap="all">
                <a:solidFill>
                  <a:srgbClr val="93999E"/>
                </a:solidFill>
              </a:defRPr>
            </a:lvl1pPr>
          </a:lstStyle>
          <a:p>
            <a:fld id="{534D443A-9B5F-9A49-BC83-8F71C2A5E56B}" type="datetime4">
              <a:rPr lang="en-CA" smtClean="0"/>
              <a:t>November 15, 2022</a:t>
            </a:fld>
            <a:endParaRPr lang="en-US" dirty="0"/>
          </a:p>
        </p:txBody>
      </p:sp>
      <p:sp>
        <p:nvSpPr>
          <p:cNvPr id="10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74133" y="6235856"/>
            <a:ext cx="3860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9" name="Picture 8" descr="RECYCLEBC_LOGOH_RGB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828" y="6313494"/>
            <a:ext cx="1864005" cy="36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852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0" r:id="rId2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71B6"/>
        </a:buClr>
        <a:buSzPct val="100000"/>
        <a:buFont typeface="Courier New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71B6"/>
        </a:buClr>
        <a:buSzPct val="100000"/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6099485"/>
            <a:ext cx="12192000" cy="0"/>
          </a:xfrm>
          <a:prstGeom prst="line">
            <a:avLst/>
          </a:prstGeom>
          <a:ln w="19050">
            <a:solidFill>
              <a:srgbClr val="0071B6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1"/>
          <p:cNvSpPr txBox="1">
            <a:spLocks/>
          </p:cNvSpPr>
          <p:nvPr userDrawn="1"/>
        </p:nvSpPr>
        <p:spPr>
          <a:xfrm>
            <a:off x="9701961" y="6225466"/>
            <a:ext cx="2055705" cy="523399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800" kern="1200" baseline="0">
                <a:solidFill>
                  <a:srgbClr val="93999E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dirty="0">
                <a:solidFill>
                  <a:srgbClr val="93999E"/>
                </a:solidFill>
              </a:rPr>
              <a:t>230-171 Esplanade West</a:t>
            </a:r>
          </a:p>
          <a:p>
            <a:pPr algn="r"/>
            <a:r>
              <a:rPr lang="en-US" sz="800" dirty="0">
                <a:solidFill>
                  <a:srgbClr val="93999E"/>
                </a:solidFill>
              </a:rPr>
              <a:t>North Vancouver, BC</a:t>
            </a:r>
            <a:r>
              <a:rPr lang="en-US" sz="800" baseline="0" dirty="0">
                <a:solidFill>
                  <a:srgbClr val="93999E"/>
                </a:solidFill>
              </a:rPr>
              <a:t> </a:t>
            </a:r>
            <a:r>
              <a:rPr lang="en-US" sz="800" dirty="0">
                <a:solidFill>
                  <a:srgbClr val="93999E"/>
                </a:solidFill>
              </a:rPr>
              <a:t> V7M 3J9</a:t>
            </a:r>
          </a:p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800" dirty="0">
                <a:solidFill>
                  <a:srgbClr val="93999E"/>
                </a:solidFill>
              </a:rPr>
              <a:t> 778-588-9504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4133" y="6570028"/>
            <a:ext cx="2844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93999E"/>
                </a:solidFill>
              </a:defRPr>
            </a:lvl1pPr>
          </a:lstStyle>
          <a:p>
            <a:fld id="{1F34D7CF-BE8B-864D-8557-A8E90AC39A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474133" y="6371587"/>
            <a:ext cx="2844800" cy="2427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 cap="all">
                <a:solidFill>
                  <a:srgbClr val="93999E"/>
                </a:solidFill>
              </a:defRPr>
            </a:lvl1pPr>
          </a:lstStyle>
          <a:p>
            <a:fld id="{6AF65015-3B03-164C-8855-A9C1903B546C}" type="datetime4">
              <a:rPr lang="en-CA" smtClean="0"/>
              <a:t>November 15, 2022</a:t>
            </a:fld>
            <a:endParaRPr lang="en-US" dirty="0"/>
          </a:p>
        </p:txBody>
      </p:sp>
      <p:sp>
        <p:nvSpPr>
          <p:cNvPr id="11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74133" y="6235856"/>
            <a:ext cx="3860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817486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71B6"/>
        </a:buClr>
        <a:buFontTx/>
        <a:buBlip>
          <a:blip r:embed="rId3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SzPct val="100000"/>
        <a:buFontTx/>
        <a:buBlip>
          <a:blip r:embed="rId3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9273" y="568950"/>
            <a:ext cx="9928751" cy="712316"/>
          </a:xfrm>
        </p:spPr>
        <p:txBody>
          <a:bodyPr/>
          <a:lstStyle/>
          <a:p>
            <a:r>
              <a:rPr lang="en-US" sz="4000" dirty="0"/>
              <a:t>Recycle </a:t>
            </a:r>
            <a:r>
              <a:rPr lang="en-US" sz="4000" dirty="0" err="1"/>
              <a:t>Bc</a:t>
            </a:r>
            <a:r>
              <a:rPr lang="en-US" sz="4000" dirty="0"/>
              <a:t> &amp; First nations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Draft Program Plan Consultation</a:t>
            </a:r>
            <a:endParaRPr lang="en-US" dirty="0">
              <a:solidFill>
                <a:srgbClr val="85C559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85C559"/>
                </a:solidFill>
              </a:rPr>
              <a:t>November 15, 2022</a:t>
            </a:r>
          </a:p>
        </p:txBody>
      </p:sp>
    </p:spTree>
    <p:extLst>
      <p:ext uri="{BB962C8B-B14F-4D97-AF65-F5344CB8AC3E}">
        <p14:creationId xmlns:p14="http://schemas.microsoft.com/office/powerpoint/2010/main" val="3961730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0544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Background &amp; Context </a:t>
            </a:r>
          </a:p>
        </p:txBody>
      </p:sp>
    </p:spTree>
    <p:extLst>
      <p:ext uri="{BB962C8B-B14F-4D97-AF65-F5344CB8AC3E}">
        <p14:creationId xmlns:p14="http://schemas.microsoft.com/office/powerpoint/2010/main" val="17094275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KS_0448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0"/>
            <a:ext cx="121955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0"/>
            <a:ext cx="5433646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954" y="618808"/>
            <a:ext cx="4493337" cy="762952"/>
          </a:xfrm>
        </p:spPr>
        <p:txBody>
          <a:bodyPr/>
          <a:lstStyle/>
          <a:p>
            <a:r>
              <a:rPr lang="en-US"/>
              <a:t>WHO WE ARE</a:t>
            </a:r>
            <a:br>
              <a:rPr lang="en-US"/>
            </a:b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132953" y="1626784"/>
            <a:ext cx="5098469" cy="5092994"/>
          </a:xfrm>
        </p:spPr>
        <p:txBody>
          <a:bodyPr vert="horz" lIns="91440" tIns="45720" rIns="91440" bIns="45720" anchor="t"/>
          <a:lstStyle/>
          <a:p>
            <a:pPr marL="0" indent="0">
              <a:buNone/>
            </a:pPr>
            <a:r>
              <a:rPr lang="en-US" sz="2000"/>
              <a:t>Recycle BC is a not-for-profit organization responsible for residential packaging and paper recycling throughout British Columbia.</a:t>
            </a:r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r>
              <a:rPr lang="en-US" sz="2000"/>
              <a:t>Recycle BC ensures household materials are collected, sorted and responsibly recycled. </a:t>
            </a:r>
            <a:endParaRPr lang="en-US" sz="2000">
              <a:cs typeface="Calibri"/>
            </a:endParaRPr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r>
              <a:rPr lang="en-US" sz="2000"/>
              <a:t>Our program is funded by 1,200 businesses that include retailers, manufacturers and restaurants that supply packaging and paper products to BC residents, shifting costs away from homeowners. </a:t>
            </a:r>
            <a:endParaRPr lang="en-US" sz="2000">
              <a:cs typeface="Calibri"/>
            </a:endParaRPr>
          </a:p>
          <a:p>
            <a:pPr lvl="1"/>
            <a:endParaRPr lang="en-US"/>
          </a:p>
          <a:p>
            <a:pPr lvl="1"/>
            <a:endParaRPr lang="en-US"/>
          </a:p>
          <a:p>
            <a:pPr marL="457200" lvl="1" indent="0">
              <a:buNone/>
            </a:pPr>
            <a:endParaRPr lang="en-US"/>
          </a:p>
          <a:p>
            <a:pPr lvl="1"/>
            <a:endParaRPr lang="en-US">
              <a:solidFill>
                <a:schemeClr val="bg1"/>
              </a:solidFill>
            </a:endParaRPr>
          </a:p>
          <a:p>
            <a:pPr lvl="1"/>
            <a:endParaRPr lang="en-US">
              <a:solidFill>
                <a:schemeClr val="bg1"/>
              </a:solidFill>
            </a:endParaRPr>
          </a:p>
          <a:p>
            <a:pPr lvl="1"/>
            <a:endParaRPr lang="en-US">
              <a:solidFill>
                <a:schemeClr val="bg1"/>
              </a:solidFill>
            </a:endParaRPr>
          </a:p>
          <a:p>
            <a:pPr lvl="1"/>
            <a:endParaRPr lang="en-US">
              <a:solidFill>
                <a:schemeClr val="bg1"/>
              </a:solidFill>
            </a:endParaRPr>
          </a:p>
          <a:p>
            <a:pPr lvl="1"/>
            <a:endParaRPr lang="en-US">
              <a:solidFill>
                <a:schemeClr val="bg1"/>
              </a:solidFill>
            </a:endParaRPr>
          </a:p>
          <a:p>
            <a:pPr lvl="1"/>
            <a:endParaRPr lang="en-US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2BED90-F3D6-455E-9331-86B7DA1190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609" y="6292688"/>
            <a:ext cx="200025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87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PLAN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77460" y="1522081"/>
            <a:ext cx="6299355" cy="4169418"/>
          </a:xfrm>
        </p:spPr>
        <p:txBody>
          <a:bodyPr/>
          <a:lstStyle/>
          <a:p>
            <a:r>
              <a:rPr lang="en-US" dirty="0"/>
              <a:t>Plan outlines objectives, commitments and targets</a:t>
            </a:r>
          </a:p>
          <a:p>
            <a:r>
              <a:rPr lang="en-US" dirty="0"/>
              <a:t>Operational roadmap </a:t>
            </a:r>
          </a:p>
          <a:p>
            <a:r>
              <a:rPr lang="en-US" dirty="0"/>
              <a:t>5-year period and renewal cycle</a:t>
            </a:r>
          </a:p>
          <a:p>
            <a:r>
              <a:rPr lang="en-US" dirty="0"/>
              <a:t>Evergreen format</a:t>
            </a:r>
          </a:p>
          <a:p>
            <a:r>
              <a:rPr lang="en-US" dirty="0"/>
              <a:t>Timelines</a:t>
            </a:r>
          </a:p>
          <a:p>
            <a:pPr lvl="1"/>
            <a:r>
              <a:rPr lang="en-US" sz="1800" dirty="0"/>
              <a:t>Sept 30, 2022: plan posted</a:t>
            </a:r>
          </a:p>
          <a:p>
            <a:pPr lvl="1"/>
            <a:r>
              <a:rPr lang="en-US" sz="1800" dirty="0"/>
              <a:t>Oct-Dec 2022: consultation period</a:t>
            </a:r>
          </a:p>
          <a:p>
            <a:pPr lvl="1"/>
            <a:r>
              <a:rPr lang="en-US" sz="1800" dirty="0"/>
              <a:t>April 2023: plan submission to MOECCS</a:t>
            </a:r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B446233-D13A-78D3-8E41-3200D4B1A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6056" y="1381760"/>
            <a:ext cx="3575050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617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EPR AGENCY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77461" y="1522081"/>
            <a:ext cx="5618540" cy="4169418"/>
          </a:xfrm>
        </p:spPr>
        <p:txBody>
          <a:bodyPr/>
          <a:lstStyle/>
          <a:p>
            <a:r>
              <a:rPr lang="en-US" dirty="0"/>
              <a:t>BC Recycling Regulation, amendments, guidance docs</a:t>
            </a:r>
          </a:p>
          <a:p>
            <a:r>
              <a:rPr lang="en-US" dirty="0"/>
              <a:t>Recycle BC administers plan on behalf of producer members</a:t>
            </a:r>
          </a:p>
          <a:p>
            <a:r>
              <a:rPr lang="en-US" dirty="0"/>
              <a:t>Program financing:</a:t>
            </a:r>
          </a:p>
          <a:p>
            <a:pPr lvl="1"/>
            <a:r>
              <a:rPr lang="en-US" sz="1800" dirty="0"/>
              <a:t>Member fees based on weight of PPP supplied</a:t>
            </a:r>
          </a:p>
          <a:p>
            <a:r>
              <a:rPr lang="en-US" dirty="0"/>
              <a:t>Materials covered:</a:t>
            </a:r>
          </a:p>
          <a:p>
            <a:pPr lvl="1"/>
            <a:r>
              <a:rPr lang="en-US" sz="1800" dirty="0"/>
              <a:t>Packaging</a:t>
            </a:r>
          </a:p>
          <a:p>
            <a:pPr lvl="1"/>
            <a:r>
              <a:rPr lang="en-US" sz="1800" dirty="0"/>
              <a:t>Paper product</a:t>
            </a:r>
          </a:p>
          <a:p>
            <a:pPr lvl="1"/>
            <a:r>
              <a:rPr lang="en-US" sz="1800" dirty="0"/>
              <a:t>Single-use products – Jan 2023</a:t>
            </a:r>
          </a:p>
          <a:p>
            <a:pPr lvl="1"/>
            <a:r>
              <a:rPr lang="en-US" sz="1800" dirty="0"/>
              <a:t>Packaging-like products – Jan 2023</a:t>
            </a:r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FFB6A76-0F4F-F45A-8BF1-3477317DA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048" y="1998712"/>
            <a:ext cx="5717611" cy="321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120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Collection SYSTEM</a:t>
            </a:r>
          </a:p>
        </p:txBody>
      </p:sp>
    </p:spTree>
    <p:extLst>
      <p:ext uri="{BB962C8B-B14F-4D97-AF65-F5344CB8AC3E}">
        <p14:creationId xmlns:p14="http://schemas.microsoft.com/office/powerpoint/2010/main" val="3074553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433" y="618808"/>
            <a:ext cx="10618656" cy="762952"/>
          </a:xfrm>
        </p:spPr>
        <p:txBody>
          <a:bodyPr/>
          <a:lstStyle/>
          <a:p>
            <a:r>
              <a:rPr lang="en-US"/>
              <a:t>COLLECTION STREAMS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74" y="1966550"/>
            <a:ext cx="3963807" cy="32540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1629" b="904"/>
          <a:stretch/>
        </p:blipFill>
        <p:spPr>
          <a:xfrm>
            <a:off x="3998607" y="1966549"/>
            <a:ext cx="4063414" cy="32540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1148" y="1938307"/>
            <a:ext cx="4063412" cy="331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444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435" y="618808"/>
            <a:ext cx="10852024" cy="762952"/>
          </a:xfrm>
        </p:spPr>
        <p:txBody>
          <a:bodyPr/>
          <a:lstStyle/>
          <a:p>
            <a:r>
              <a:rPr lang="en-US" dirty="0"/>
              <a:t>FIRST NATIONS COLLECTION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77460" y="1522081"/>
            <a:ext cx="7088752" cy="4169418"/>
          </a:xfrm>
        </p:spPr>
        <p:txBody>
          <a:bodyPr/>
          <a:lstStyle/>
          <a:p>
            <a:r>
              <a:rPr lang="en-US" dirty="0"/>
              <a:t>Recycle BC engagement and annual expansion:</a:t>
            </a:r>
          </a:p>
          <a:p>
            <a:pPr lvl="1"/>
            <a:r>
              <a:rPr lang="en-US" sz="1800" dirty="0"/>
              <a:t>Engage directly with First Nation collectors and through local government service areas</a:t>
            </a:r>
          </a:p>
          <a:p>
            <a:pPr lvl="1"/>
            <a:r>
              <a:rPr lang="en-US" sz="1800" dirty="0"/>
              <a:t>Provide new offers to communities with recycling capacity</a:t>
            </a:r>
          </a:p>
          <a:p>
            <a:pPr lvl="1"/>
            <a:r>
              <a:rPr lang="en-US" sz="1800" dirty="0"/>
              <a:t>Outreach with communities interested in establishing collection</a:t>
            </a:r>
          </a:p>
          <a:p>
            <a:pPr lvl="1"/>
            <a:r>
              <a:rPr lang="en-US" sz="1800" dirty="0"/>
              <a:t>Expansion of existing service areas to First Nation communities</a:t>
            </a:r>
          </a:p>
          <a:p>
            <a:pPr lvl="1"/>
            <a:r>
              <a:rPr lang="en-US" sz="1800" dirty="0"/>
              <a:t>Pilot initiatives such as bulk depot drop offs and mobile depots</a:t>
            </a:r>
          </a:p>
          <a:p>
            <a:r>
              <a:rPr lang="en-US" dirty="0"/>
              <a:t>First Nations Recycling Initiative:</a:t>
            </a:r>
          </a:p>
          <a:p>
            <a:pPr lvl="1"/>
            <a:r>
              <a:rPr lang="en-US" sz="1800" dirty="0"/>
              <a:t>Founded in 2017, managed by Recycle BC</a:t>
            </a:r>
          </a:p>
          <a:p>
            <a:pPr lvl="1"/>
            <a:r>
              <a:rPr lang="en-US" sz="1800" dirty="0"/>
              <a:t>Collaborative venture of 9 stewardship agencies</a:t>
            </a:r>
          </a:p>
          <a:p>
            <a:pPr lvl="1"/>
            <a:r>
              <a:rPr lang="en-US" sz="1800" dirty="0"/>
              <a:t>Publishes recycling guide, visits First Nation communities to assess recycling activities, organizes community clean up events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C9E2D61-55BB-6C42-8C26-5803E8BD0AC4}"/>
              </a:ext>
            </a:extLst>
          </p:cNvPr>
          <p:cNvGrpSpPr/>
          <p:nvPr/>
        </p:nvGrpSpPr>
        <p:grpSpPr>
          <a:xfrm>
            <a:off x="7942730" y="1536589"/>
            <a:ext cx="4007224" cy="4338916"/>
            <a:chOff x="4847549" y="1"/>
            <a:chExt cx="7344452" cy="685799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47B32AE-77CA-45CB-0AC9-5A5DB7F508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8198" y="2261701"/>
              <a:ext cx="3669906" cy="244794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7C46294-BDF9-5A8F-7B14-307BFE3684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35" b="23855"/>
            <a:stretch/>
          </p:blipFill>
          <p:spPr bwMode="auto">
            <a:xfrm>
              <a:off x="4868198" y="1"/>
              <a:ext cx="3708554" cy="22617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97E7FC4-F10F-ABD8-1318-4E5601781006}"/>
                </a:ext>
              </a:extLst>
            </p:cNvPr>
            <p:cNvGrpSpPr/>
            <p:nvPr/>
          </p:nvGrpSpPr>
          <p:grpSpPr>
            <a:xfrm>
              <a:off x="4847549" y="4697397"/>
              <a:ext cx="7344452" cy="2160602"/>
              <a:chOff x="0" y="0"/>
              <a:chExt cx="9034871" cy="2658110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DE64B29F-97B5-A23E-1AE2-94F494E709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40086" y="0"/>
                <a:ext cx="3994785" cy="2658110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11B6E255-7C46-FE83-9899-4067FEF74D7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513" b="14600"/>
              <a:stretch/>
            </p:blipFill>
            <p:spPr bwMode="auto">
              <a:xfrm>
                <a:off x="0" y="0"/>
                <a:ext cx="5181600" cy="2658110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95AE714-CD79-C7E2-6CE6-369B7304DA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38104" y="1"/>
              <a:ext cx="3653896" cy="47285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3533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435" y="618808"/>
            <a:ext cx="10852024" cy="762952"/>
          </a:xfrm>
        </p:spPr>
        <p:txBody>
          <a:bodyPr/>
          <a:lstStyle/>
          <a:p>
            <a:r>
              <a:rPr lang="en-US" dirty="0"/>
              <a:t>PROGRAM PLAN CONSULTATION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77460" y="1522081"/>
            <a:ext cx="6882564" cy="4169418"/>
          </a:xfrm>
        </p:spPr>
        <p:txBody>
          <a:bodyPr/>
          <a:lstStyle/>
          <a:p>
            <a:r>
              <a:rPr lang="en-US" dirty="0"/>
              <a:t>Stakeholder consultation October to December 2022</a:t>
            </a:r>
          </a:p>
          <a:p>
            <a:endParaRPr lang="en-US" dirty="0"/>
          </a:p>
          <a:p>
            <a:r>
              <a:rPr lang="en-US" dirty="0"/>
              <a:t>Additional virtual consultation sessions:</a:t>
            </a:r>
          </a:p>
          <a:p>
            <a:pPr lvl="1"/>
            <a:r>
              <a:rPr lang="en-US" sz="1800" dirty="0"/>
              <a:t>Recycle BC producer members</a:t>
            </a:r>
          </a:p>
          <a:p>
            <a:pPr lvl="1"/>
            <a:r>
              <a:rPr lang="en-US" sz="1800" dirty="0"/>
              <a:t>Producer associations</a:t>
            </a:r>
          </a:p>
          <a:p>
            <a:pPr lvl="1"/>
            <a:r>
              <a:rPr lang="en-US" sz="1800" dirty="0"/>
              <a:t>Recycle BC collectors and municipalities</a:t>
            </a:r>
          </a:p>
          <a:p>
            <a:pPr lvl="1"/>
            <a:r>
              <a:rPr lang="en-US" sz="1800" dirty="0"/>
              <a:t>First Nations</a:t>
            </a:r>
          </a:p>
          <a:p>
            <a:pPr lvl="1"/>
            <a:r>
              <a:rPr lang="en-US" sz="1800" dirty="0"/>
              <a:t>Regional Districts</a:t>
            </a:r>
          </a:p>
          <a:p>
            <a:pPr lvl="1"/>
            <a:r>
              <a:rPr lang="en-US" sz="1800" dirty="0"/>
              <a:t>Environmental groups</a:t>
            </a:r>
          </a:p>
          <a:p>
            <a:pPr lvl="1"/>
            <a:endParaRPr lang="en-US" sz="1800" dirty="0"/>
          </a:p>
          <a:p>
            <a:r>
              <a:rPr lang="en-US" sz="1800" dirty="0"/>
              <a:t>Written feedback accepted until Dec 31, 2022</a:t>
            </a:r>
          </a:p>
          <a:p>
            <a:pPr lvl="1"/>
            <a:r>
              <a:rPr lang="en-US" sz="1800" dirty="0"/>
              <a:t>consultation@recyclebc.ca</a:t>
            </a:r>
          </a:p>
          <a:p>
            <a:pPr lvl="1"/>
            <a:endParaRPr lang="en-US" sz="180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AC1F8792-5E30-E611-725A-D5C665B8F2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55"/>
          <a:stretch/>
        </p:blipFill>
        <p:spPr bwMode="auto">
          <a:xfrm>
            <a:off x="7360024" y="1384803"/>
            <a:ext cx="4049993" cy="444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632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DD70B4AB69354C9C98EA5A81AE824B" ma:contentTypeVersion="4" ma:contentTypeDescription="Create a new document." ma:contentTypeScope="" ma:versionID="194344ecd59fb57ccc6dfd26359ab5c6">
  <xsd:schema xmlns:xsd="http://www.w3.org/2001/XMLSchema" xmlns:xs="http://www.w3.org/2001/XMLSchema" xmlns:p="http://schemas.microsoft.com/office/2006/metadata/properties" xmlns:ns2="2e910f27-97b7-452c-9935-341fccc93d05" targetNamespace="http://schemas.microsoft.com/office/2006/metadata/properties" ma:root="true" ma:fieldsID="c86ce009db04491c45c53f2ccc5f7222" ns2:_="">
    <xsd:import namespace="2e910f27-97b7-452c-9935-341fccc93d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910f27-97b7-452c-9935-341fccc93d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261CB31-82C6-415C-846A-419C7C5DB8C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D902C9B-B909-4A0D-BF1A-C7FCDB9B23CF}"/>
</file>

<file path=customXml/itemProps3.xml><?xml version="1.0" encoding="utf-8"?>
<ds:datastoreItem xmlns:ds="http://schemas.openxmlformats.org/officeDocument/2006/customXml" ds:itemID="{8B25B249-55E4-4A02-AD78-2246897B340A}">
  <ds:schemaRefs>
    <ds:schemaRef ds:uri="http://schemas.microsoft.com/office/2006/documentManagement/types"/>
    <ds:schemaRef ds:uri="45ed489c-07d0-4ac0-b750-d37d20f71815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purl.org/dc/dcmitype/"/>
    <ds:schemaRef ds:uri="1754ea87-c380-45ed-8672-710512649a4e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4817</TotalTime>
  <Words>308</Words>
  <Application>Microsoft Office PowerPoint</Application>
  <PresentationFormat>Widescreen</PresentationFormat>
  <Paragraphs>66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Courier New</vt:lpstr>
      <vt:lpstr>Wingdings</vt:lpstr>
      <vt:lpstr>Office Theme</vt:lpstr>
      <vt:lpstr>Custom Design</vt:lpstr>
      <vt:lpstr>1_Custom Design</vt:lpstr>
      <vt:lpstr>Recycle Bc &amp; First nations</vt:lpstr>
      <vt:lpstr>Background &amp; Context </vt:lpstr>
      <vt:lpstr>WHO WE ARE </vt:lpstr>
      <vt:lpstr>PROGRAM PLAN</vt:lpstr>
      <vt:lpstr>EPR AGENCY</vt:lpstr>
      <vt:lpstr>Collection SYSTEM</vt:lpstr>
      <vt:lpstr>COLLECTION STREAMS</vt:lpstr>
      <vt:lpstr>FIRST NATIONS COLLECTION</vt:lpstr>
      <vt:lpstr>PROGRAM PLAN CONSULTATION</vt:lpstr>
      <vt:lpstr>PowerPoint Presentation</vt:lpstr>
    </vt:vector>
  </TitlesOfParts>
  <Company>elemental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lizzie</dc:creator>
  <cp:lastModifiedBy>Jordan Best</cp:lastModifiedBy>
  <cp:revision>123</cp:revision>
  <cp:lastPrinted>2016-11-21T23:54:19Z</cp:lastPrinted>
  <dcterms:created xsi:type="dcterms:W3CDTF">2016-11-21T17:16:56Z</dcterms:created>
  <dcterms:modified xsi:type="dcterms:W3CDTF">2022-11-15T18:18:21Z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0x0101002CDD70B4AB69354C9C98EA5A81AE824B</vt:lpwstr>
  </property>
  <property fmtid="{D5CDD505-2E9C-101B-9397-08002B2CF9AE}" pid="3" name="MediaServiceImageTags">
    <vt:lpwstr/>
  </property>
</Properties>
</file>